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558" r:id="rId2"/>
    <p:sldId id="360" r:id="rId3"/>
    <p:sldId id="476" r:id="rId4"/>
    <p:sldId id="568" r:id="rId5"/>
    <p:sldId id="704" r:id="rId6"/>
    <p:sldId id="820" r:id="rId7"/>
    <p:sldId id="479" r:id="rId8"/>
    <p:sldId id="768" r:id="rId9"/>
    <p:sldId id="806" r:id="rId10"/>
    <p:sldId id="810" r:id="rId11"/>
    <p:sldId id="821" r:id="rId12"/>
    <p:sldId id="823" r:id="rId13"/>
    <p:sldId id="811" r:id="rId14"/>
    <p:sldId id="812" r:id="rId15"/>
    <p:sldId id="813" r:id="rId16"/>
    <p:sldId id="814" r:id="rId17"/>
    <p:sldId id="830" r:id="rId18"/>
    <p:sldId id="825" r:id="rId19"/>
    <p:sldId id="829" r:id="rId20"/>
    <p:sldId id="831" r:id="rId21"/>
    <p:sldId id="832" r:id="rId22"/>
    <p:sldId id="833" r:id="rId23"/>
    <p:sldId id="834" r:id="rId24"/>
    <p:sldId id="835" r:id="rId25"/>
    <p:sldId id="815" r:id="rId26"/>
    <p:sldId id="816" r:id="rId27"/>
    <p:sldId id="836" r:id="rId28"/>
    <p:sldId id="668"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9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51" autoAdjust="0"/>
    <p:restoredTop sz="47866" autoAdjust="0"/>
  </p:normalViewPr>
  <p:slideViewPr>
    <p:cSldViewPr snapToGrid="0">
      <p:cViewPr varScale="1">
        <p:scale>
          <a:sx n="34" d="100"/>
          <a:sy n="34" d="100"/>
        </p:scale>
        <p:origin x="870" y="54"/>
      </p:cViewPr>
      <p:guideLst/>
    </p:cSldViewPr>
  </p:slideViewPr>
  <p:outlineViewPr>
    <p:cViewPr>
      <p:scale>
        <a:sx n="33" d="100"/>
        <a:sy n="33" d="100"/>
      </p:scale>
      <p:origin x="0" y="-10770"/>
    </p:cViewPr>
  </p:outlineViewPr>
  <p:notesTextViewPr>
    <p:cViewPr>
      <p:scale>
        <a:sx n="1" d="1"/>
        <a:sy n="1" d="1"/>
      </p:scale>
      <p:origin x="0" y="0"/>
    </p:cViewPr>
  </p:notesTextViewPr>
  <p:notesViewPr>
    <p:cSldViewPr snapToGrid="0">
      <p:cViewPr varScale="1">
        <p:scale>
          <a:sx n="55" d="100"/>
          <a:sy n="55" d="100"/>
        </p:scale>
        <p:origin x="206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2" tIns="46581" rIns="93162" bIns="46581" rtlCol="0"/>
          <a:lstStyle>
            <a:lvl1pPr algn="r">
              <a:defRPr sz="1200"/>
            </a:lvl1pPr>
          </a:lstStyle>
          <a:p>
            <a:fld id="{37940DE7-40D7-2F48-987F-473A266EB2D1}" type="datetimeFigureOut">
              <a:rPr lang="en-US" smtClean="0"/>
              <a:t>12/9/2020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2" tIns="46581" rIns="93162"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2" tIns="46581" rIns="93162" bIns="46581" rtlCol="0" anchor="b"/>
          <a:lstStyle>
            <a:lvl1pPr algn="r">
              <a:defRPr sz="1200"/>
            </a:lvl1pPr>
          </a:lstStyle>
          <a:p>
            <a:fld id="{AAC37792-3584-8F44-A228-D4CCCED21F2F}" type="slidenum">
              <a:rPr lang="en-US" smtClean="0"/>
              <a:t>‹#›</a:t>
            </a:fld>
            <a:endParaRPr lang="en-US"/>
          </a:p>
        </p:txBody>
      </p:sp>
    </p:spTree>
    <p:extLst>
      <p:ext uri="{BB962C8B-B14F-4D97-AF65-F5344CB8AC3E}">
        <p14:creationId xmlns:p14="http://schemas.microsoft.com/office/powerpoint/2010/main" val="47864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lueletterbible.org/kjv/revelation/20/1-15/s_118700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biblia.com/bible/esv/Rom%202.5" TargetMode="External"/><Relationship Id="rId3" Type="http://schemas.openxmlformats.org/officeDocument/2006/relationships/hyperlink" Target="https://biblia.com/bible/esv/Matt%2025.31-36" TargetMode="External"/><Relationship Id="rId7" Type="http://schemas.openxmlformats.org/officeDocument/2006/relationships/hyperlink" Target="https://biblia.com/bible/esv/Matt%2025.46"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biblia.com/bible/esv/Matt%2025.31-46" TargetMode="External"/><Relationship Id="rId5" Type="http://schemas.openxmlformats.org/officeDocument/2006/relationships/hyperlink" Target="https://biblia.com/bible/esv/Rev%2020.11-15" TargetMode="External"/><Relationship Id="rId10" Type="http://schemas.openxmlformats.org/officeDocument/2006/relationships/hyperlink" Target="https://biblia.com/bible/esv/Rom%2014.10-12" TargetMode="External"/><Relationship Id="rId4" Type="http://schemas.openxmlformats.org/officeDocument/2006/relationships/hyperlink" Target="https://biblia.com/bible/esv/2%20Cor%205.10" TargetMode="External"/><Relationship Id="rId9" Type="http://schemas.openxmlformats.org/officeDocument/2006/relationships/hyperlink" Target="https://biblia.com/bible/esv/Rom%202.6"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iblegateway.com/passage/?search=Luke+10%3A20&amp;version=ESV"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biblegateway.com/passage/?search=Revelation+21%3A27&amp;version=ESV" TargetMode="External"/><Relationship Id="rId4" Type="http://schemas.openxmlformats.org/officeDocument/2006/relationships/hyperlink" Target="https://www.biblegateway.com/passage/?search=Revelation+13%3A8&amp;version=ESV"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lueletterbible.org/kjv/revelation/20/1-15/s_118700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46">
              <a:defRPr/>
            </a:pPr>
            <a:fld id="{AAC37792-3584-8F44-A228-D4CCCED21F2F}" type="slidenum">
              <a:rPr lang="en-US">
                <a:solidFill>
                  <a:prstClr val="black"/>
                </a:solidFill>
                <a:latin typeface="Calibri" panose="020F0502020204030204"/>
              </a:rPr>
              <a:pPr defTabSz="914246">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808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AAC37792-3584-8F44-A228-D4CCCED21F2F}" type="slidenum">
              <a:rPr lang="en-US" smtClean="0"/>
              <a:t>13</a:t>
            </a:fld>
            <a:endParaRPr lang="en-US"/>
          </a:p>
        </p:txBody>
      </p:sp>
    </p:spTree>
    <p:extLst>
      <p:ext uri="{BB962C8B-B14F-4D97-AF65-F5344CB8AC3E}">
        <p14:creationId xmlns:p14="http://schemas.microsoft.com/office/powerpoint/2010/main" val="1767815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AAC37792-3584-8F44-A228-D4CCCED21F2F}" type="slidenum">
              <a:rPr lang="en-US" smtClean="0"/>
              <a:t>14</a:t>
            </a:fld>
            <a:endParaRPr lang="en-US"/>
          </a:p>
        </p:txBody>
      </p:sp>
    </p:spTree>
    <p:extLst>
      <p:ext uri="{BB962C8B-B14F-4D97-AF65-F5344CB8AC3E}">
        <p14:creationId xmlns:p14="http://schemas.microsoft.com/office/powerpoint/2010/main" val="1378748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AAC37792-3584-8F44-A228-D4CCCED21F2F}" type="slidenum">
              <a:rPr lang="en-US" smtClean="0"/>
              <a:t>15</a:t>
            </a:fld>
            <a:endParaRPr lang="en-US"/>
          </a:p>
        </p:txBody>
      </p:sp>
    </p:spTree>
    <p:extLst>
      <p:ext uri="{BB962C8B-B14F-4D97-AF65-F5344CB8AC3E}">
        <p14:creationId xmlns:p14="http://schemas.microsoft.com/office/powerpoint/2010/main" val="3040029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AAC37792-3584-8F44-A228-D4CCCED21F2F}" type="slidenum">
              <a:rPr lang="en-US" smtClean="0"/>
              <a:t>16</a:t>
            </a:fld>
            <a:endParaRPr lang="en-US"/>
          </a:p>
        </p:txBody>
      </p:sp>
    </p:spTree>
    <p:extLst>
      <p:ext uri="{BB962C8B-B14F-4D97-AF65-F5344CB8AC3E}">
        <p14:creationId xmlns:p14="http://schemas.microsoft.com/office/powerpoint/2010/main" val="989171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VERSES 4-10</a:t>
            </a:r>
          </a:p>
          <a:p>
            <a:endParaRPr lang="en-US" b="1" dirty="0"/>
          </a:p>
          <a:p>
            <a:r>
              <a:rPr lang="en-US" b="1" dirty="0"/>
              <a:t>https://www.blueletterbible.org/faq/mill.cfm</a:t>
            </a:r>
          </a:p>
          <a:p>
            <a:pPr algn="l"/>
            <a:endParaRPr lang="en-US" b="1" i="0" dirty="0">
              <a:solidFill>
                <a:srgbClr val="FFFFFF"/>
              </a:solidFill>
              <a:effectLst/>
              <a:latin typeface="arial" panose="020B0604020202020204" pitchFamily="34" charset="0"/>
            </a:endParaRPr>
          </a:p>
          <a:p>
            <a:pPr algn="l"/>
            <a:r>
              <a:rPr lang="en-US" b="1" i="0" dirty="0">
                <a:solidFill>
                  <a:srgbClr val="FFFFFF"/>
                </a:solidFill>
                <a:effectLst/>
                <a:latin typeface="arial" panose="020B0604020202020204" pitchFamily="34" charset="0"/>
              </a:rPr>
              <a:t>Why Is This Millennium in Question?</a:t>
            </a:r>
          </a:p>
          <a:p>
            <a:pPr algn="just" fontAlgn="base"/>
            <a:r>
              <a:rPr lang="en-US" b="0" i="0" dirty="0">
                <a:solidFill>
                  <a:srgbClr val="0A0A0A"/>
                </a:solidFill>
                <a:effectLst/>
                <a:latin typeface="arial" panose="020B0604020202020204" pitchFamily="34" charset="0"/>
              </a:rPr>
              <a:t>Some see this as a future earthly </a:t>
            </a:r>
            <a:r>
              <a:rPr lang="en-US" b="1" i="0" u="none" strike="noStrike" dirty="0">
                <a:solidFill>
                  <a:srgbClr val="39547F"/>
                </a:solidFill>
                <a:effectLst/>
                <a:latin typeface="arial" panose="020B0604020202020204" pitchFamily="34" charset="0"/>
              </a:rPr>
              <a:t>theocracy</a:t>
            </a:r>
            <a:r>
              <a:rPr lang="en-US" b="0" i="0" dirty="0">
                <a:solidFill>
                  <a:srgbClr val="0A0A0A"/>
                </a:solidFill>
                <a:effectLst/>
                <a:latin typeface="arial" panose="020B0604020202020204" pitchFamily="34" charset="0"/>
              </a:rPr>
              <a:t> by which Christ will rule over the nations for a thousand years. Others see it as a time during which Christ will rule earth from heaven through the life-changing power of the Gospel. Still others look at it in another way. And the multitude of others holds a multitude of other interpretations.</a:t>
            </a:r>
          </a:p>
          <a:p>
            <a:pPr algn="just" fontAlgn="base"/>
            <a:r>
              <a:rPr lang="en-US" b="0" i="0" dirty="0">
                <a:solidFill>
                  <a:srgbClr val="0A0A0A"/>
                </a:solidFill>
                <a:effectLst/>
                <a:latin typeface="arial" panose="020B0604020202020204" pitchFamily="34" charset="0"/>
              </a:rPr>
              <a:t>One's final interpretation of the thousand years from </a:t>
            </a:r>
            <a:r>
              <a:rPr lang="en-US" b="0" i="0" u="none" strike="noStrike" dirty="0">
                <a:solidFill>
                  <a:srgbClr val="39547F"/>
                </a:solidFill>
                <a:effectLst/>
                <a:latin typeface="arial" panose="020B0604020202020204" pitchFamily="34" charset="0"/>
                <a:hlinkClick r:id="rId3">
                  <a:extLst>
                    <a:ext uri="{A12FA001-AC4F-418D-AE19-62706E023703}">
                      <ahyp:hlinkClr xmlns:ahyp="http://schemas.microsoft.com/office/drawing/2018/hyperlinkcolor" val="tx"/>
                    </a:ext>
                  </a:extLst>
                </a:hlinkClick>
              </a:rPr>
              <a:t>Revelation 20</a:t>
            </a:r>
            <a:r>
              <a:rPr lang="en-US" b="0" i="0" dirty="0">
                <a:solidFill>
                  <a:srgbClr val="0A0A0A"/>
                </a:solidFill>
                <a:effectLst/>
                <a:latin typeface="arial" panose="020B0604020202020204" pitchFamily="34" charset="0"/>
              </a:rPr>
              <a:t> depends more upon certain factors related to a Christian's </a:t>
            </a:r>
            <a:r>
              <a:rPr lang="en-US" b="1" i="0" u="none" strike="noStrike" dirty="0">
                <a:solidFill>
                  <a:srgbClr val="39547F"/>
                </a:solidFill>
                <a:effectLst/>
                <a:latin typeface="arial" panose="020B0604020202020204" pitchFamily="34" charset="0"/>
              </a:rPr>
              <a:t>hermeneutic</a:t>
            </a:r>
            <a:r>
              <a:rPr lang="en-US" b="0" i="0" dirty="0">
                <a:solidFill>
                  <a:srgbClr val="0A0A0A"/>
                </a:solidFill>
                <a:effectLst/>
                <a:latin typeface="arial" panose="020B0604020202020204" pitchFamily="34" charset="0"/>
              </a:rPr>
              <a:t> than the strict text of the ten much debated verses. There are several ways in which </a:t>
            </a:r>
            <a:r>
              <a:rPr lang="en-US" b="1" i="0" u="none" strike="noStrike" dirty="0">
                <a:solidFill>
                  <a:srgbClr val="39547F"/>
                </a:solidFill>
                <a:effectLst/>
                <a:latin typeface="arial" panose="020B0604020202020204" pitchFamily="34" charset="0"/>
              </a:rPr>
              <a:t>orthodox</a:t>
            </a:r>
            <a:r>
              <a:rPr lang="en-US" b="0" i="0" dirty="0">
                <a:solidFill>
                  <a:srgbClr val="0A0A0A"/>
                </a:solidFill>
                <a:effectLst/>
                <a:latin typeface="arial" panose="020B0604020202020204" pitchFamily="34" charset="0"/>
              </a:rPr>
              <a:t> Christians choose to come to Scripture and depending on which of these methods is used, one's understanding of eschatological issues — and a host of others as well — will experience changes both significant and trivial. And since one interprets Scripture primarily through the filter of his understanding of other passages in the Word, one's millennial view does have an effect (whether great or small) on the way in which he lives his life.</a:t>
            </a:r>
          </a:p>
          <a:p>
            <a:endParaRPr lang="en-US" b="1" dirty="0"/>
          </a:p>
        </p:txBody>
      </p:sp>
      <p:sp>
        <p:nvSpPr>
          <p:cNvPr id="4" name="Slide Number Placeholder 3"/>
          <p:cNvSpPr>
            <a:spLocks noGrp="1"/>
          </p:cNvSpPr>
          <p:nvPr>
            <p:ph type="sldNum" sz="quarter" idx="5"/>
          </p:nvPr>
        </p:nvSpPr>
        <p:spPr/>
        <p:txBody>
          <a:bodyPr/>
          <a:lstStyle/>
          <a:p>
            <a:fld id="{AAC37792-3584-8F44-A228-D4CCCED21F2F}" type="slidenum">
              <a:rPr lang="en-US" smtClean="0"/>
              <a:t>17</a:t>
            </a:fld>
            <a:endParaRPr lang="en-US"/>
          </a:p>
        </p:txBody>
      </p:sp>
    </p:spTree>
    <p:extLst>
      <p:ext uri="{BB962C8B-B14F-4D97-AF65-F5344CB8AC3E}">
        <p14:creationId xmlns:p14="http://schemas.microsoft.com/office/powerpoint/2010/main" val="3015861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18</a:t>
            </a:fld>
            <a:endParaRPr lang="en-US"/>
          </a:p>
        </p:txBody>
      </p:sp>
    </p:spTree>
    <p:extLst>
      <p:ext uri="{BB962C8B-B14F-4D97-AF65-F5344CB8AC3E}">
        <p14:creationId xmlns:p14="http://schemas.microsoft.com/office/powerpoint/2010/main" val="1916034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19</a:t>
            </a:fld>
            <a:endParaRPr lang="en-US"/>
          </a:p>
        </p:txBody>
      </p:sp>
    </p:spTree>
    <p:extLst>
      <p:ext uri="{BB962C8B-B14F-4D97-AF65-F5344CB8AC3E}">
        <p14:creationId xmlns:p14="http://schemas.microsoft.com/office/powerpoint/2010/main" val="71042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dirty="0"/>
              <a:t>Thrones and judgment given AND “</a:t>
            </a:r>
            <a:r>
              <a:rPr lang="en-US" b="1" i="1" u="sng" dirty="0"/>
              <a:t>THEY</a:t>
            </a:r>
            <a:r>
              <a:rPr lang="en-US" b="1" i="1" dirty="0"/>
              <a:t>” SAT ON THEM </a:t>
            </a:r>
            <a:r>
              <a:rPr lang="en-US" b="1" i="1" dirty="0">
                <a:sym typeface="Wingdings" panose="05000000000000000000" pitchFamily="2" charset="2"/>
              </a:rPr>
              <a:t> </a:t>
            </a:r>
            <a:r>
              <a:rPr lang="en-US" b="1" i="1" dirty="0"/>
              <a:t>saints? MARTYRS? (elders? Angels?)</a:t>
            </a:r>
          </a:p>
          <a:p>
            <a:pPr marL="628650" lvl="1" indent="-171450">
              <a:buFont typeface="Arial" panose="020B0604020202020204" pitchFamily="34" charset="0"/>
              <a:buChar char="•"/>
            </a:pPr>
            <a:r>
              <a:rPr lang="en-US" b="1" i="1" dirty="0"/>
              <a:t>Matthew 16 </a:t>
            </a:r>
            <a:r>
              <a:rPr lang="en-US" b="0" i="1" dirty="0"/>
              <a:t>Jesus and the keys to the Kingdom</a:t>
            </a:r>
          </a:p>
          <a:p>
            <a:pPr marL="628650" lvl="1" indent="-171450">
              <a:buFont typeface="Arial" panose="020B0604020202020204" pitchFamily="34" charset="0"/>
              <a:buChar char="•"/>
            </a:pPr>
            <a:r>
              <a:rPr lang="en-US" b="1" i="1" dirty="0"/>
              <a:t>1 Corinthians 6  </a:t>
            </a:r>
            <a:r>
              <a:rPr lang="en-US" b="0" i="1" dirty="0"/>
              <a:t>You will judge angels (wisdom to make judgments in the church)</a:t>
            </a:r>
          </a:p>
          <a:p>
            <a:pPr marL="171450" indent="-171450">
              <a:buFont typeface="Arial" panose="020B0604020202020204" pitchFamily="34" charset="0"/>
              <a:buChar char="•"/>
            </a:pPr>
            <a:endParaRPr lang="en-US" b="0" i="1" dirty="0"/>
          </a:p>
          <a:p>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And I saw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souls of those who had been beheaded </a:t>
            </a:r>
          </a:p>
          <a:p>
            <a:pPr marL="514350" indent="-514350">
              <a:buFont typeface="+mj-lt"/>
              <a:buAutoNum type="arabicPeriod"/>
            </a:pP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because of their testimony of Jesus and </a:t>
            </a:r>
          </a:p>
          <a:p>
            <a:pPr marL="514350" indent="-514350">
              <a:buFont typeface="+mj-lt"/>
              <a:buAutoNum type="arabicPeriod"/>
            </a:pP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because of the word of God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p>
          <a:p>
            <a:pPr marL="514350" indent="-514350">
              <a:buFont typeface="+mj-lt"/>
              <a:buAutoNum type="arabicPeriod"/>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those who had not worshiped the beast or his image, and </a:t>
            </a:r>
          </a:p>
          <a:p>
            <a:pPr marL="514350" indent="-514350">
              <a:buFont typeface="+mj-lt"/>
              <a:buAutoNum type="arabicPeriod"/>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had not received the mark on their foreheads and on their hands; </a:t>
            </a:r>
          </a:p>
          <a:p>
            <a:pPr marL="514350" indent="-514350">
              <a:buFont typeface="+mj-lt"/>
              <a:buAutoNum type="arabicPeriod"/>
            </a:pPr>
            <a:endPar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514350" indent="-514350">
              <a:buFont typeface="+mj-lt"/>
              <a:buAutoNum type="arabicPeriod"/>
            </a:pPr>
            <a:endPar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indent="0">
              <a:buFont typeface="+mj-lt"/>
              <a:buNone/>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and they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came to life and reigned with Christ for a thousand years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sym typeface="Wingdings" panose="05000000000000000000" pitchFamily="2" charset="2"/>
              </a:rPr>
              <a:t>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sym typeface="Wingdings" panose="05000000000000000000" pitchFamily="2" charset="2"/>
              </a:rPr>
              <a:t>RESURRECTION REIGN</a:t>
            </a:r>
          </a:p>
          <a:p>
            <a:pPr marL="171450" indent="-171450">
              <a:buFont typeface="Arial" panose="020B0604020202020204" pitchFamily="34" charset="0"/>
              <a:buChar cha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sym typeface="Wingdings" panose="05000000000000000000" pitchFamily="2" charset="2"/>
              </a:rPr>
              <a:t>Doesn’t seem to fit in the </a:t>
            </a:r>
            <a:r>
              <a:rPr kumimoji="0" lang="en-US" sz="3200" b="0" i="0" u="none" strike="noStrike" kern="1200" cap="none" spc="0" normalizeH="0" baseline="0" noProof="0" dirty="0" err="1">
                <a:ln>
                  <a:noFill/>
                </a:ln>
                <a:solidFill>
                  <a:prstClr val="white"/>
                </a:solidFill>
                <a:effectLst/>
                <a:uLnTx/>
                <a:uFillTx/>
                <a:latin typeface="Trebuchet MS" panose="020B0603020202020204"/>
                <a:ea typeface="+mn-ea"/>
                <a:cs typeface="+mn-cs"/>
                <a:sym typeface="Wingdings" panose="05000000000000000000" pitchFamily="2" charset="2"/>
              </a:rPr>
              <a:t>Amillenial</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sym typeface="Wingdings" panose="05000000000000000000" pitchFamily="2" charset="2"/>
              </a:rPr>
              <a:t> or Post-millennial views???</a:t>
            </a:r>
            <a:endParaRPr lang="en-US" b="1"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710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6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Blessed and holy</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is the one who has a part in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first resurrection</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p>
          <a:p>
            <a:pPr marL="457200" indent="-457200">
              <a:buFont typeface="Arial" panose="020B0604020202020204" pitchFamily="34" charset="0"/>
              <a:buChar cha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over these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second death has no power</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(judgment and hell?)</a:t>
            </a:r>
          </a:p>
          <a:p>
            <a:pPr marL="457200" indent="-457200">
              <a:buFont typeface="Arial" panose="020B0604020202020204" pitchFamily="34" charset="0"/>
              <a:buChar cha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but they will be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priests of God and of Christ,</a:t>
            </a:r>
          </a:p>
          <a:p>
            <a:pPr marL="457200" indent="-457200">
              <a:buFont typeface="Arial" panose="020B0604020202020204" pitchFamily="34" charset="0"/>
              <a:buChar char="•"/>
            </a:pP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 and will reign with Him for a thousand years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t>
            </a:r>
          </a:p>
          <a:p>
            <a:pPr marL="914400" lvl="1" indent="-457200">
              <a:buFont typeface="Arial" panose="020B0604020202020204" pitchFamily="34" charset="0"/>
              <a:buChar char="•"/>
            </a:pPr>
            <a:r>
              <a:rPr kumimoji="0" lang="en-US" b="0" i="1" u="none" strike="noStrike" kern="1200" cap="none" spc="0" normalizeH="0" baseline="0" noProof="0" dirty="0">
                <a:ln>
                  <a:noFill/>
                </a:ln>
                <a:solidFill>
                  <a:prstClr val="white"/>
                </a:solidFill>
                <a:effectLst/>
                <a:uLnTx/>
                <a:uFillTx/>
                <a:latin typeface="Trebuchet MS" panose="020B0603020202020204"/>
                <a:ea typeface="+mn-ea"/>
                <a:cs typeface="+mn-cs"/>
              </a:rPr>
              <a:t>Priests and Rulers???</a:t>
            </a:r>
          </a:p>
          <a:p>
            <a:pPr marL="914400" lvl="1" indent="-457200">
              <a:buFont typeface="Arial" panose="020B0604020202020204" pitchFamily="34" charset="0"/>
              <a:buChar char="•"/>
            </a:pPr>
            <a:r>
              <a:rPr kumimoji="0" lang="en-US" b="0" i="1" u="none" strike="noStrike" kern="1200" cap="none" spc="0" normalizeH="0" baseline="0" noProof="0" dirty="0">
                <a:ln>
                  <a:noFill/>
                </a:ln>
                <a:solidFill>
                  <a:prstClr val="white"/>
                </a:solidFill>
                <a:effectLst/>
                <a:uLnTx/>
                <a:uFillTx/>
                <a:latin typeface="Trebuchet MS" panose="020B0603020202020204"/>
                <a:ea typeface="+mn-ea"/>
                <a:cs typeface="+mn-cs"/>
              </a:rPr>
              <a:t>Like the elders of Israel?</a:t>
            </a:r>
            <a:endParaRPr lang="en-US" b="1"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566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Satan released</a:t>
            </a:r>
          </a:p>
          <a:p>
            <a:pPr marL="171450" indent="-171450">
              <a:buFont typeface="Arial" panose="020B0604020202020204" pitchFamily="34" charset="0"/>
              <a:buChar char="•"/>
            </a:pPr>
            <a:r>
              <a:rPr lang="en-US" b="1" i="1" dirty="0"/>
              <a:t>Deceive the nations (4 corners, Gog and Magog)</a:t>
            </a:r>
          </a:p>
          <a:p>
            <a:pPr marL="171450" indent="-171450">
              <a:buFont typeface="Arial" panose="020B0604020202020204" pitchFamily="34" charset="0"/>
              <a:buChar char="•"/>
            </a:pPr>
            <a:r>
              <a:rPr lang="en-US" b="1" i="1" dirty="0"/>
              <a:t>Gather together for war</a:t>
            </a:r>
          </a:p>
          <a:p>
            <a:pPr marL="628650" lvl="1" indent="-171450">
              <a:buFont typeface="Arial" panose="020B0604020202020204" pitchFamily="34" charset="0"/>
              <a:buChar char="•"/>
            </a:pPr>
            <a:r>
              <a:rPr lang="en-US" b="1" i="1" dirty="0"/>
              <a:t>Number like sand on seashore</a:t>
            </a:r>
          </a:p>
          <a:p>
            <a:pPr marL="628650" lvl="1" indent="-171450">
              <a:buFont typeface="Arial" panose="020B0604020202020204" pitchFamily="34" charset="0"/>
              <a:buChar char="•"/>
            </a:pPr>
            <a:r>
              <a:rPr lang="en-US" b="1" i="0" dirty="0"/>
              <a:t>AFTER CHRIST HAS RULED FOR 1,000 YEARS OF PEACE AND ABSENCE OF SATAN’S EVIL INFLUENCE, MAN IS STILL HORRIBLY WICKED AND DRAWN TO HIS DECEPTION</a:t>
            </a:r>
          </a:p>
          <a:p>
            <a:pPr marL="628650" lvl="1" indent="-171450">
              <a:buFont typeface="Arial" panose="020B0604020202020204" pitchFamily="34" charset="0"/>
              <a:buChar char="•"/>
            </a:pPr>
            <a:r>
              <a:rPr lang="en-US" b="1" i="0" dirty="0"/>
              <a:t>Desperately wicked!!!</a:t>
            </a:r>
          </a:p>
          <a:p>
            <a:pPr marL="171450" lvl="0" indent="-171450">
              <a:buFont typeface="Arial" panose="020B0604020202020204" pitchFamily="34" charset="0"/>
              <a:buChar char="•"/>
            </a:pPr>
            <a:r>
              <a:rPr lang="en-US" b="1" i="0" dirty="0"/>
              <a:t>BROAD PLAIN = </a:t>
            </a:r>
            <a:r>
              <a:rPr lang="en-US" b="1" i="0" u="sng" dirty="0"/>
              <a:t>Jesus</a:t>
            </a:r>
            <a:r>
              <a:rPr lang="en-US" b="1" i="0" dirty="0"/>
              <a:t>: </a:t>
            </a:r>
            <a:r>
              <a:rPr lang="en-US" b="1" i="1" dirty="0"/>
              <a:t>Wide is the path to destruction and broad is the way...</a:t>
            </a:r>
          </a:p>
          <a:p>
            <a:pPr marL="171450" lvl="0" indent="-171450">
              <a:buFont typeface="Arial" panose="020B0604020202020204" pitchFamily="34" charset="0"/>
              <a:buChar char="•"/>
            </a:pPr>
            <a:r>
              <a:rPr lang="en-US" b="1" i="1" dirty="0"/>
              <a:t>Surrounded the camp of the saints and beloved city </a:t>
            </a:r>
            <a:r>
              <a:rPr lang="en-US" b="1" i="0" u="sng" dirty="0"/>
              <a:t>BUT...</a:t>
            </a:r>
          </a:p>
          <a:p>
            <a:pPr marL="171450" lvl="0" indent="-171450">
              <a:buFont typeface="Arial" panose="020B0604020202020204" pitchFamily="34" charset="0"/>
              <a:buChar char="•"/>
            </a:pPr>
            <a:r>
              <a:rPr lang="en-US" b="1" i="1" u="none" dirty="0"/>
              <a:t>FIRE CAME DOWN FROM HEAVEN AND DEVOURED THEM !</a:t>
            </a:r>
          </a:p>
          <a:p>
            <a:pPr marL="628650" lvl="1" indent="-171450">
              <a:buFont typeface="Arial" panose="020B0604020202020204" pitchFamily="34" charset="0"/>
              <a:buChar char="•"/>
            </a:pPr>
            <a:r>
              <a:rPr lang="en-US" b="0" i="0" u="none" dirty="0"/>
              <a:t>We still are not fighting the battles.</a:t>
            </a:r>
          </a:p>
          <a:p>
            <a:pPr marL="628650" lvl="1" indent="-171450">
              <a:buFont typeface="Arial" panose="020B0604020202020204" pitchFamily="34" charset="0"/>
              <a:buChar char="•"/>
            </a:pPr>
            <a:r>
              <a:rPr lang="en-US" b="0" i="0" u="none" dirty="0"/>
              <a:t>Heaven fights on behalf of the saints!!!!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14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2</a:t>
            </a:fld>
            <a:endParaRPr lang="en-US"/>
          </a:p>
        </p:txBody>
      </p:sp>
    </p:spTree>
    <p:extLst>
      <p:ext uri="{BB962C8B-B14F-4D97-AF65-F5344CB8AC3E}">
        <p14:creationId xmlns:p14="http://schemas.microsoft.com/office/powerpoint/2010/main" val="1263717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10 And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devil who deceived them was thrown into the lake of fire and brimstone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where the beast and the false prophet are also; and they will be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tormented day and night forever and ever.</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endParaRPr>
          </a:p>
          <a:p>
            <a:pPr marL="171450" indent="-171450">
              <a:buFont typeface="Arial" panose="020B0604020202020204" pitchFamily="34" charset="0"/>
              <a:buChar char="•"/>
            </a:pPr>
            <a:r>
              <a:rPr lang="en-US" b="1" i="0" u="sng" dirty="0"/>
              <a:t>Hell fire and brimstone</a:t>
            </a:r>
            <a:r>
              <a:rPr lang="en-US" b="1" i="0" u="none" dirty="0"/>
              <a:t>!!!!</a:t>
            </a:r>
          </a:p>
          <a:p>
            <a:pPr marL="171450" indent="-171450">
              <a:buFont typeface="Arial" panose="020B0604020202020204" pitchFamily="34" charset="0"/>
              <a:buChar char="•"/>
            </a:pPr>
            <a:r>
              <a:rPr lang="en-US" b="1" i="0" u="none" dirty="0"/>
              <a:t>Where beast and false prophet </a:t>
            </a:r>
            <a:r>
              <a:rPr lang="en-US" b="1" i="0" u="sng" dirty="0"/>
              <a:t>ARE</a:t>
            </a:r>
            <a:r>
              <a:rPr lang="en-US" b="0" i="0" u="none" dirty="0"/>
              <a:t> </a:t>
            </a:r>
            <a:r>
              <a:rPr lang="en-US" b="0" i="0" u="none" dirty="0">
                <a:sym typeface="Wingdings" panose="05000000000000000000" pitchFamily="2" charset="2"/>
              </a:rPr>
              <a:t> a place of current existence</a:t>
            </a:r>
          </a:p>
          <a:p>
            <a:pPr marL="171450" indent="-171450">
              <a:buFont typeface="Arial" panose="020B0604020202020204" pitchFamily="34" charset="0"/>
              <a:buChar char="•"/>
            </a:pPr>
            <a:r>
              <a:rPr lang="en-US" b="1" i="1" u="sng" dirty="0">
                <a:sym typeface="Wingdings" panose="05000000000000000000" pitchFamily="2" charset="2"/>
              </a:rPr>
              <a:t>Tormented </a:t>
            </a:r>
            <a:r>
              <a:rPr lang="en-US" b="1" i="1" u="none" dirty="0">
                <a:sym typeface="Wingdings" panose="05000000000000000000" pitchFamily="2" charset="2"/>
              </a:rPr>
              <a:t>day and night forever!  a place of punishment and pain</a:t>
            </a:r>
          </a:p>
          <a:p>
            <a:pPr marL="171450" indent="-171450">
              <a:buFont typeface="Arial" panose="020B0604020202020204" pitchFamily="34" charset="0"/>
              <a:buChar char="•"/>
            </a:pPr>
            <a:endParaRPr lang="en-US" b="1" i="0" u="none" dirty="0">
              <a:sym typeface="Wingdings" panose="05000000000000000000" pitchFamily="2" charset="2"/>
            </a:endParaRPr>
          </a:p>
          <a:p>
            <a:pPr marL="0" indent="0">
              <a:buFont typeface="Arial" panose="020B0604020202020204" pitchFamily="34" charset="0"/>
              <a:buNone/>
            </a:pPr>
            <a:r>
              <a:rPr lang="en-US" b="1" i="0" u="sng" dirty="0"/>
              <a:t>DON’T GO THERE !</a:t>
            </a:r>
          </a:p>
          <a:p>
            <a:pPr marL="171450" indent="-171450">
              <a:buFont typeface="Arial" panose="020B0604020202020204" pitchFamily="34" charset="0"/>
              <a:buChar char="•"/>
            </a:pPr>
            <a:r>
              <a:rPr lang="en-US" b="1" i="0" u="none" dirty="0"/>
              <a:t>Matthew 25:41 Separation of Sheep and Goats</a:t>
            </a:r>
          </a:p>
          <a:p>
            <a:pPr marL="0" indent="0">
              <a:buFont typeface="Arial" panose="020B0604020202020204" pitchFamily="34" charset="0"/>
              <a:buNone/>
            </a:pPr>
            <a:r>
              <a:rPr lang="en-US" b="0" i="1" u="none" dirty="0"/>
              <a:t>41 “Then he will say to those on his left, ‘Depart from me, you who are cursed, </a:t>
            </a:r>
            <a:r>
              <a:rPr lang="en-US" b="1" i="1" u="sng" dirty="0"/>
              <a:t>into the eternal fire prepared for the devil and his angels</a:t>
            </a:r>
            <a:r>
              <a:rPr lang="en-US" b="0" i="1" u="none" dirty="0"/>
              <a:t>. 42 For I was hungry and you gave me nothing to eat, I was thirsty and you gave me nothing to drink, 43 I was a stranger and you did not invite me in, I needed clothes and you did not clothe me, I was sick and in prison and you did not look after me.’</a:t>
            </a:r>
          </a:p>
          <a:p>
            <a:pPr marL="0" indent="0">
              <a:buFont typeface="Arial" panose="020B0604020202020204" pitchFamily="34" charset="0"/>
              <a:buNone/>
            </a:pPr>
            <a:endParaRPr lang="en-US" b="0" i="1" u="none" dirty="0"/>
          </a:p>
          <a:p>
            <a:pPr marL="0" indent="0">
              <a:buFont typeface="Arial" panose="020B0604020202020204" pitchFamily="34" charset="0"/>
              <a:buNone/>
            </a:pPr>
            <a:r>
              <a:rPr lang="en-US" b="0" i="1" u="none" dirty="0"/>
              <a:t>44 “They also will answer, ‘Lord, when did we see you hungry or thirsty or a stranger or needing clothes or sick or in prison, and did not help you?’</a:t>
            </a:r>
          </a:p>
          <a:p>
            <a:pPr marL="0" indent="0">
              <a:buFont typeface="Arial" panose="020B0604020202020204" pitchFamily="34" charset="0"/>
              <a:buNone/>
            </a:pPr>
            <a:endParaRPr lang="en-US" b="0" i="1" u="none" dirty="0"/>
          </a:p>
          <a:p>
            <a:pPr marL="0" indent="0">
              <a:buFont typeface="Arial" panose="020B0604020202020204" pitchFamily="34" charset="0"/>
              <a:buNone/>
            </a:pPr>
            <a:r>
              <a:rPr lang="en-US" b="0" i="1" u="none" dirty="0"/>
              <a:t>45 “He will reply, ‘Truly I tell you, whatever you did not do for one of the least of these, you did not do for me.’</a:t>
            </a:r>
          </a:p>
          <a:p>
            <a:pPr marL="0" indent="0">
              <a:buFont typeface="Arial" panose="020B0604020202020204" pitchFamily="34" charset="0"/>
              <a:buNone/>
            </a:pPr>
            <a:endParaRPr lang="en-US" b="0" i="1" u="none" dirty="0"/>
          </a:p>
          <a:p>
            <a:pPr marL="0" indent="0">
              <a:buFont typeface="Arial" panose="020B0604020202020204" pitchFamily="34" charset="0"/>
              <a:buNone/>
            </a:pPr>
            <a:r>
              <a:rPr lang="en-US" b="0" i="1" u="none" dirty="0"/>
              <a:t>46 “Then </a:t>
            </a:r>
            <a:r>
              <a:rPr lang="en-US" b="1" i="1" u="sng" dirty="0"/>
              <a:t>they will go away to eternal punishment, but the righteous to eternal life</a:t>
            </a:r>
            <a:r>
              <a:rPr lang="en-US" b="0" i="1" u="none" dirty="0"/>
              <a:t>.”</a:t>
            </a:r>
          </a:p>
          <a:p>
            <a:pPr marL="171450" indent="-171450">
              <a:buFont typeface="Arial" panose="020B0604020202020204" pitchFamily="34" charset="0"/>
              <a:buChar char="•"/>
            </a:pPr>
            <a:endParaRPr lang="en-US" b="1" i="0"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792-3584-8F44-A228-D4CCCED21F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154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system-ui"/>
                <a:ea typeface="+mn-ea"/>
                <a:cs typeface="+mn-cs"/>
              </a:rPr>
              <a:t>Vs 11 earth and heaven fled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system-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system-ui"/>
                <a:ea typeface="+mn-ea"/>
                <a:cs typeface="+mn-cs"/>
              </a:rPr>
              <a:t>2 Peter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ystem-ui"/>
                <a:ea typeface="+mn-ea"/>
                <a:cs typeface="+mn-cs"/>
              </a:rPr>
              <a:t>New International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system-ui"/>
                <a:ea typeface="+mn-ea"/>
                <a:cs typeface="+mn-cs"/>
              </a:rPr>
              <a:t>The Day of the Lord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system-ui"/>
                <a:ea typeface="+mn-ea"/>
                <a:cs typeface="+mn-cs"/>
              </a:rPr>
              <a:t>1 </a:t>
            </a:r>
            <a:r>
              <a:rPr kumimoji="0" lang="en-US" sz="1200" b="0" i="0" u="none" strike="noStrike" kern="1200" cap="none" spc="0" normalizeH="0" baseline="0" noProof="0" dirty="0">
                <a:ln>
                  <a:noFill/>
                </a:ln>
                <a:solidFill>
                  <a:srgbClr val="000000"/>
                </a:solidFill>
                <a:effectLst/>
                <a:uLnTx/>
                <a:uFillTx/>
                <a:latin typeface="system-ui"/>
                <a:ea typeface="+mn-ea"/>
                <a:cs typeface="+mn-cs"/>
              </a:rPr>
              <a:t>Dear friends, this is now my second letter to you. I have written both of them as reminders to stimulate you to wholesome thinking. </a:t>
            </a:r>
            <a:r>
              <a:rPr kumimoji="0" lang="en-US" sz="1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1200" b="0" i="0" u="none" strike="noStrike" kern="1200" cap="none" spc="0" normalizeH="0" baseline="0" noProof="0" dirty="0">
                <a:ln>
                  <a:noFill/>
                </a:ln>
                <a:solidFill>
                  <a:srgbClr val="000000"/>
                </a:solidFill>
                <a:effectLst/>
                <a:uLnTx/>
                <a:uFillTx/>
                <a:latin typeface="system-ui"/>
                <a:ea typeface="+mn-ea"/>
                <a:cs typeface="+mn-cs"/>
              </a:rPr>
              <a:t>I want you to recall the words spoken in the past by the holy prophets and the command given by our Lord and Savior through your apostles.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1200" b="0" i="0" u="none" strike="noStrike" kern="1200" cap="none" spc="0" normalizeH="0" baseline="0" noProof="0" dirty="0">
                <a:ln>
                  <a:noFill/>
                </a:ln>
                <a:solidFill>
                  <a:srgbClr val="000000"/>
                </a:solidFill>
                <a:effectLst/>
                <a:uLnTx/>
                <a:uFillTx/>
                <a:latin typeface="system-ui"/>
                <a:ea typeface="+mn-ea"/>
                <a:cs typeface="+mn-cs"/>
              </a:rPr>
              <a:t>Above all, you must understand that in the last days scoffers will come, scoffing and following their own evil desires. </a:t>
            </a:r>
            <a:r>
              <a:rPr kumimoji="0" lang="en-US" sz="1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1200" b="0" i="0" u="none" strike="noStrike" kern="1200" cap="none" spc="0" normalizeH="0" baseline="0" noProof="0" dirty="0">
                <a:ln>
                  <a:noFill/>
                </a:ln>
                <a:solidFill>
                  <a:srgbClr val="000000"/>
                </a:solidFill>
                <a:effectLst/>
                <a:uLnTx/>
                <a:uFillTx/>
                <a:latin typeface="system-ui"/>
                <a:ea typeface="+mn-ea"/>
                <a:cs typeface="+mn-cs"/>
              </a:rPr>
              <a:t>They will say, “Where is this ‘coming’ he promised? Ever since our ancestors died, everything goes on as it has since the beginning of creation.” </a:t>
            </a:r>
            <a:r>
              <a:rPr kumimoji="0" lang="en-US" sz="1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1200" b="0" i="0" u="none" strike="noStrike" kern="1200" cap="none" spc="0" normalizeH="0" baseline="0" noProof="0" dirty="0">
                <a:ln>
                  <a:noFill/>
                </a:ln>
                <a:solidFill>
                  <a:srgbClr val="000000"/>
                </a:solidFill>
                <a:effectLst/>
                <a:uLnTx/>
                <a:uFillTx/>
                <a:latin typeface="system-ui"/>
                <a:ea typeface="+mn-ea"/>
                <a:cs typeface="+mn-cs"/>
              </a:rPr>
              <a:t>But they deliberately forget that long ago by God’s word the heavens came into being and the earth was formed out of water and by water. </a:t>
            </a:r>
            <a:r>
              <a:rPr kumimoji="0" lang="en-US" sz="1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1200" b="0" i="0" u="none" strike="noStrike" kern="1200" cap="none" spc="0" normalizeH="0" baseline="0" noProof="0" dirty="0">
                <a:ln>
                  <a:noFill/>
                </a:ln>
                <a:solidFill>
                  <a:srgbClr val="000000"/>
                </a:solidFill>
                <a:effectLst/>
                <a:uLnTx/>
                <a:uFillTx/>
                <a:latin typeface="system-ui"/>
                <a:ea typeface="+mn-ea"/>
                <a:cs typeface="+mn-cs"/>
              </a:rPr>
              <a:t>By these waters also the world of that time was deluged and destroyed. </a:t>
            </a:r>
            <a:r>
              <a:rPr kumimoji="0" lang="en-US" sz="1200" b="1" i="1" u="sng" strike="noStrike" kern="1200" cap="none" spc="0" normalizeH="0" baseline="30000" noProof="0" dirty="0">
                <a:ln>
                  <a:noFill/>
                </a:ln>
                <a:solidFill>
                  <a:srgbClr val="000000"/>
                </a:solidFill>
                <a:effectLst/>
                <a:uLnTx/>
                <a:uFillTx/>
                <a:latin typeface="system-ui"/>
                <a:ea typeface="+mn-ea"/>
                <a:cs typeface="+mn-cs"/>
              </a:rPr>
              <a:t>7 </a:t>
            </a:r>
            <a:r>
              <a:rPr kumimoji="0" lang="en-US" sz="1200" b="1" i="1" u="sng" strike="noStrike" kern="1200" cap="none" spc="0" normalizeH="0" baseline="0" noProof="0" dirty="0">
                <a:ln>
                  <a:noFill/>
                </a:ln>
                <a:solidFill>
                  <a:srgbClr val="000000"/>
                </a:solidFill>
                <a:effectLst/>
                <a:uLnTx/>
                <a:uFillTx/>
                <a:latin typeface="system-ui"/>
                <a:ea typeface="+mn-ea"/>
                <a:cs typeface="+mn-cs"/>
              </a:rPr>
              <a:t>By the same word the present heavens and earth are reserved for fire, being kept for the day of judgment and destruction of the ungodly.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a:ln>
                  <a:noFill/>
                </a:ln>
                <a:solidFill>
                  <a:srgbClr val="000000"/>
                </a:solidFill>
                <a:effectLst/>
                <a:uLnTx/>
                <a:uFillTx/>
                <a:latin typeface="system-ui"/>
                <a:ea typeface="+mn-ea"/>
                <a:cs typeface="+mn-cs"/>
              </a:rPr>
              <a:t>8 </a:t>
            </a:r>
            <a:r>
              <a:rPr kumimoji="0" lang="en-US" sz="1200" b="0" i="0" u="none" strike="noStrike" kern="1200" cap="none" spc="0" normalizeH="0" baseline="0" noProof="0" dirty="0">
                <a:ln>
                  <a:noFill/>
                </a:ln>
                <a:solidFill>
                  <a:srgbClr val="000000"/>
                </a:solidFill>
                <a:effectLst/>
                <a:uLnTx/>
                <a:uFillTx/>
                <a:latin typeface="system-ui"/>
                <a:ea typeface="+mn-ea"/>
                <a:cs typeface="+mn-cs"/>
              </a:rPr>
              <a:t>But do not forget this one thing, dear friends: </a:t>
            </a:r>
            <a:r>
              <a:rPr kumimoji="0" lang="en-US" sz="1200" b="1" i="1" u="sng" strike="noStrike" kern="1200" cap="none" spc="0" normalizeH="0" baseline="0" noProof="0" dirty="0">
                <a:ln>
                  <a:noFill/>
                </a:ln>
                <a:solidFill>
                  <a:srgbClr val="000000"/>
                </a:solidFill>
                <a:effectLst/>
                <a:uLnTx/>
                <a:uFillTx/>
                <a:latin typeface="system-ui"/>
                <a:ea typeface="+mn-ea"/>
                <a:cs typeface="+mn-cs"/>
              </a:rPr>
              <a:t>With the Lord a day is like a thousand years, and a thousand years are like a day</a:t>
            </a:r>
            <a:r>
              <a:rPr kumimoji="0" lang="en-US" sz="1200" b="0" i="0" u="none" strike="noStrike" kern="1200" cap="none" spc="0" normalizeH="0" baseline="0" noProof="0" dirty="0">
                <a:ln>
                  <a:noFill/>
                </a:ln>
                <a:solidFill>
                  <a:srgbClr val="000000"/>
                </a:solidFill>
                <a:effectLst/>
                <a:uLnTx/>
                <a:uFillTx/>
                <a:latin typeface="system-ui"/>
                <a:ea typeface="+mn-ea"/>
                <a:cs typeface="+mn-cs"/>
              </a:rPr>
              <a:t>. </a:t>
            </a:r>
            <a:r>
              <a:rPr kumimoji="0" lang="en-US" sz="1200" b="1" i="0" u="none" strike="noStrike" kern="1200" cap="none" spc="0" normalizeH="0" baseline="30000" noProof="0" dirty="0">
                <a:ln>
                  <a:noFill/>
                </a:ln>
                <a:solidFill>
                  <a:srgbClr val="000000"/>
                </a:solidFill>
                <a:effectLst/>
                <a:uLnTx/>
                <a:uFillTx/>
                <a:latin typeface="system-ui"/>
                <a:ea typeface="+mn-ea"/>
                <a:cs typeface="+mn-cs"/>
              </a:rPr>
              <a:t>9 </a:t>
            </a:r>
            <a:r>
              <a:rPr kumimoji="0" lang="en-US" sz="1200" b="0" i="0" u="none" strike="noStrike" kern="1200" cap="none" spc="0" normalizeH="0" baseline="0" noProof="0" dirty="0">
                <a:ln>
                  <a:noFill/>
                </a:ln>
                <a:solidFill>
                  <a:srgbClr val="000000"/>
                </a:solidFill>
                <a:effectLst/>
                <a:uLnTx/>
                <a:uFillTx/>
                <a:latin typeface="system-ui"/>
                <a:ea typeface="+mn-ea"/>
                <a:cs typeface="+mn-cs"/>
              </a:rPr>
              <a:t>The Lord is not slow in keeping his promise, as some understand slowness. Instead he is patient with you, not wanting anyone to perish, but everyone to come to repentance.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30000" noProof="0" dirty="0">
                <a:ln>
                  <a:noFill/>
                </a:ln>
                <a:solidFill>
                  <a:srgbClr val="000000"/>
                </a:solidFill>
                <a:effectLst/>
                <a:uLnTx/>
                <a:uFillTx/>
                <a:latin typeface="system-ui"/>
                <a:ea typeface="+mn-ea"/>
                <a:cs typeface="+mn-cs"/>
              </a:rPr>
              <a:t>10 </a:t>
            </a:r>
            <a:r>
              <a:rPr kumimoji="0" lang="en-US" sz="1200" b="1" i="1" u="none" strike="noStrike" kern="1200" cap="none" spc="0" normalizeH="0" baseline="0" noProof="0" dirty="0">
                <a:ln>
                  <a:noFill/>
                </a:ln>
                <a:solidFill>
                  <a:srgbClr val="000000"/>
                </a:solidFill>
                <a:effectLst/>
                <a:uLnTx/>
                <a:uFillTx/>
                <a:latin typeface="system-ui"/>
                <a:ea typeface="+mn-ea"/>
                <a:cs typeface="+mn-cs"/>
              </a:rPr>
              <a:t>But the day of the Lord will come like a thief. The heavens will disappear with a roar; the elements will be destroyed by fire, and the earth and everything done in it will be laid bare.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30000" noProof="0" dirty="0">
                <a:ln>
                  <a:noFill/>
                </a:ln>
                <a:solidFill>
                  <a:srgbClr val="000000"/>
                </a:solidFill>
                <a:effectLst/>
                <a:uLnTx/>
                <a:uFillTx/>
                <a:latin typeface="system-ui"/>
                <a:ea typeface="+mn-ea"/>
                <a:cs typeface="+mn-cs"/>
              </a:rPr>
              <a:t>11 </a:t>
            </a:r>
            <a:r>
              <a:rPr kumimoji="0" lang="en-US" sz="1200" b="1" i="1" u="none" strike="noStrike" kern="1200" cap="none" spc="0" normalizeH="0" baseline="0" noProof="0" dirty="0">
                <a:ln>
                  <a:noFill/>
                </a:ln>
                <a:solidFill>
                  <a:srgbClr val="000000"/>
                </a:solidFill>
                <a:effectLst/>
                <a:uLnTx/>
                <a:uFillTx/>
                <a:latin typeface="system-ui"/>
                <a:ea typeface="+mn-ea"/>
                <a:cs typeface="+mn-cs"/>
              </a:rPr>
              <a:t>Since everything will be destroyed in this way, what kind of people ought you to be? You ought to live holy and godly lives </a:t>
            </a:r>
            <a:r>
              <a:rPr kumimoji="0" lang="en-US" sz="1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1200" b="0" i="0" u="none" strike="noStrike" kern="1200" cap="none" spc="0" normalizeH="0" baseline="0" noProof="0" dirty="0">
                <a:ln>
                  <a:noFill/>
                </a:ln>
                <a:solidFill>
                  <a:srgbClr val="000000"/>
                </a:solidFill>
                <a:effectLst/>
                <a:uLnTx/>
                <a:uFillTx/>
                <a:latin typeface="system-ui"/>
                <a:ea typeface="+mn-ea"/>
                <a:cs typeface="+mn-cs"/>
              </a:rPr>
              <a:t>as you look forward to the day of God and speed its coming. </a:t>
            </a:r>
            <a:r>
              <a:rPr kumimoji="0" lang="en-US" sz="1200" b="1" i="0" u="sng" strike="noStrike" kern="1200" cap="none" spc="0" normalizeH="0" baseline="0" noProof="0" dirty="0">
                <a:ln>
                  <a:noFill/>
                </a:ln>
                <a:solidFill>
                  <a:srgbClr val="000000"/>
                </a:solidFill>
                <a:effectLst/>
                <a:uLnTx/>
                <a:uFillTx/>
                <a:latin typeface="system-ui"/>
                <a:ea typeface="+mn-ea"/>
                <a:cs typeface="+mn-cs"/>
              </a:rPr>
              <a:t>That day will bring about the destruction of the heavens by fire, and the elements will melt in the heat. </a:t>
            </a:r>
            <a:r>
              <a:rPr kumimoji="0" lang="en-US" sz="1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1200" b="0" i="0" u="none" strike="noStrike" kern="1200" cap="none" spc="0" normalizeH="0" baseline="0" noProof="0" dirty="0">
                <a:ln>
                  <a:noFill/>
                </a:ln>
                <a:solidFill>
                  <a:srgbClr val="000000"/>
                </a:solidFill>
                <a:effectLst/>
                <a:uLnTx/>
                <a:uFillTx/>
                <a:latin typeface="system-ui"/>
                <a:ea typeface="+mn-ea"/>
                <a:cs typeface="+mn-cs"/>
              </a:rPr>
              <a:t>But in keeping with his promise we are looking forward to a new heaven and a new earth, where righteousness dwells.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a:ln>
                  <a:noFill/>
                </a:ln>
                <a:solidFill>
                  <a:srgbClr val="000000"/>
                </a:solidFill>
                <a:effectLst/>
                <a:uLnTx/>
                <a:uFillTx/>
                <a:latin typeface="system-ui"/>
                <a:ea typeface="+mn-ea"/>
                <a:cs typeface="+mn-cs"/>
              </a:rPr>
              <a:t>14 </a:t>
            </a:r>
            <a:r>
              <a:rPr kumimoji="0" lang="en-US" sz="1200" b="0" i="0" u="none" strike="noStrike" kern="1200" cap="none" spc="0" normalizeH="0" baseline="0" noProof="0" dirty="0">
                <a:ln>
                  <a:noFill/>
                </a:ln>
                <a:solidFill>
                  <a:srgbClr val="000000"/>
                </a:solidFill>
                <a:effectLst/>
                <a:uLnTx/>
                <a:uFillTx/>
                <a:latin typeface="system-ui"/>
                <a:ea typeface="+mn-ea"/>
                <a:cs typeface="+mn-cs"/>
              </a:rPr>
              <a:t>So then, dear friends, since you are looking forward to this, make every effort to be found spotless, blameless and at peace with him. </a:t>
            </a:r>
            <a:r>
              <a:rPr kumimoji="0" lang="en-US" sz="1200" b="1" i="0" u="none" strike="noStrike" kern="1200" cap="none" spc="0" normalizeH="0" baseline="30000" noProof="0" dirty="0">
                <a:ln>
                  <a:noFill/>
                </a:ln>
                <a:solidFill>
                  <a:srgbClr val="000000"/>
                </a:solidFill>
                <a:effectLst/>
                <a:uLnTx/>
                <a:uFillTx/>
                <a:latin typeface="system-ui"/>
                <a:ea typeface="+mn-ea"/>
                <a:cs typeface="+mn-cs"/>
              </a:rPr>
              <a:t>15 </a:t>
            </a:r>
            <a:r>
              <a:rPr kumimoji="0" lang="en-US" sz="1200" b="0" i="0" u="none" strike="noStrike" kern="1200" cap="none" spc="0" normalizeH="0" baseline="0" noProof="0" dirty="0">
                <a:ln>
                  <a:noFill/>
                </a:ln>
                <a:solidFill>
                  <a:srgbClr val="000000"/>
                </a:solidFill>
                <a:effectLst/>
                <a:uLnTx/>
                <a:uFillTx/>
                <a:latin typeface="system-ui"/>
                <a:ea typeface="+mn-ea"/>
                <a:cs typeface="+mn-cs"/>
              </a:rPr>
              <a:t>Bear in mind that our Lord’s patience means salvation, just as our dear brother Paul also wrote you with the wisdom that God gave him. </a:t>
            </a:r>
            <a:r>
              <a:rPr kumimoji="0" lang="en-US" sz="1200" b="1" i="0" u="none" strike="noStrike" kern="1200" cap="none" spc="0" normalizeH="0" baseline="30000" noProof="0" dirty="0">
                <a:ln>
                  <a:noFill/>
                </a:ln>
                <a:solidFill>
                  <a:srgbClr val="000000"/>
                </a:solidFill>
                <a:effectLst/>
                <a:uLnTx/>
                <a:uFillTx/>
                <a:latin typeface="system-ui"/>
                <a:ea typeface="+mn-ea"/>
                <a:cs typeface="+mn-cs"/>
              </a:rPr>
              <a:t>16 </a:t>
            </a:r>
            <a:r>
              <a:rPr kumimoji="0" lang="en-US" sz="1200" b="0" i="0" u="none" strike="noStrike" kern="1200" cap="none" spc="0" normalizeH="0" baseline="0" noProof="0" dirty="0">
                <a:ln>
                  <a:noFill/>
                </a:ln>
                <a:solidFill>
                  <a:srgbClr val="000000"/>
                </a:solidFill>
                <a:effectLst/>
                <a:uLnTx/>
                <a:uFillTx/>
                <a:latin typeface="system-ui"/>
                <a:ea typeface="+mn-ea"/>
                <a:cs typeface="+mn-cs"/>
              </a:rPr>
              <a:t>He writes the same way in all his letters, speaking in them of these matters. His letters contain some things that are hard to understand, which ignorant and unstable people distort, as they do the other Scriptures, to their own destruction.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a:ln>
                  <a:noFill/>
                </a:ln>
                <a:solidFill>
                  <a:srgbClr val="000000"/>
                </a:solidFill>
                <a:effectLst/>
                <a:uLnTx/>
                <a:uFillTx/>
                <a:latin typeface="system-ui"/>
                <a:ea typeface="+mn-ea"/>
                <a:cs typeface="+mn-cs"/>
              </a:rPr>
              <a:t>17 </a:t>
            </a:r>
            <a:r>
              <a:rPr kumimoji="0" lang="en-US" sz="1200" b="0" i="0" u="none" strike="noStrike" kern="1200" cap="none" spc="0" normalizeH="0" baseline="0" noProof="0" dirty="0">
                <a:ln>
                  <a:noFill/>
                </a:ln>
                <a:solidFill>
                  <a:srgbClr val="000000"/>
                </a:solidFill>
                <a:effectLst/>
                <a:uLnTx/>
                <a:uFillTx/>
                <a:latin typeface="system-ui"/>
                <a:ea typeface="+mn-ea"/>
                <a:cs typeface="+mn-cs"/>
              </a:rPr>
              <a:t>Therefore, dear friends, since you have been forewarned, be on your guard so that you may not be carried away by the error of the lawless and fall from your secure position. </a:t>
            </a:r>
            <a:r>
              <a:rPr kumimoji="0" lang="en-US" sz="1200" b="1" i="0" u="none" strike="noStrike" kern="1200" cap="none" spc="0" normalizeH="0" baseline="30000" noProof="0" dirty="0">
                <a:ln>
                  <a:noFill/>
                </a:ln>
                <a:solidFill>
                  <a:srgbClr val="000000"/>
                </a:solidFill>
                <a:effectLst/>
                <a:uLnTx/>
                <a:uFillTx/>
                <a:latin typeface="system-ui"/>
                <a:ea typeface="+mn-ea"/>
                <a:cs typeface="+mn-cs"/>
              </a:rPr>
              <a:t>18 </a:t>
            </a:r>
            <a:r>
              <a:rPr kumimoji="0" lang="en-US" sz="1200" b="0" i="0" u="none" strike="noStrike" kern="1200" cap="none" spc="0" normalizeH="0" baseline="0" noProof="0" dirty="0">
                <a:ln>
                  <a:noFill/>
                </a:ln>
                <a:solidFill>
                  <a:srgbClr val="000000"/>
                </a:solidFill>
                <a:effectLst/>
                <a:uLnTx/>
                <a:uFillTx/>
                <a:latin typeface="system-ui"/>
                <a:ea typeface="+mn-ea"/>
                <a:cs typeface="+mn-cs"/>
              </a:rPr>
              <a:t>But grow in the grace and knowledge of our Lord and Savior Jesus Christ. To him be glory both now and forever! Amen.</a:t>
            </a:r>
          </a:p>
        </p:txBody>
      </p:sp>
      <p:sp>
        <p:nvSpPr>
          <p:cNvPr id="4" name="Slide Number Placeholder 3"/>
          <p:cNvSpPr>
            <a:spLocks noGrp="1"/>
          </p:cNvSpPr>
          <p:nvPr>
            <p:ph type="sldNum" sz="quarter" idx="5"/>
          </p:nvPr>
        </p:nvSpPr>
        <p:spPr/>
        <p:txBody>
          <a:bodyPr/>
          <a:lstStyle/>
          <a:p>
            <a:fld id="{AAC37792-3584-8F44-A228-D4CCCED21F2F}" type="slidenum">
              <a:rPr lang="en-US" smtClean="0"/>
              <a:t>24</a:t>
            </a:fld>
            <a:endParaRPr lang="en-US"/>
          </a:p>
        </p:txBody>
      </p:sp>
    </p:spTree>
    <p:extLst>
      <p:ext uri="{BB962C8B-B14F-4D97-AF65-F5344CB8AC3E}">
        <p14:creationId xmlns:p14="http://schemas.microsoft.com/office/powerpoint/2010/main" val="671097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Great White Throne Judgment</a:t>
            </a:r>
          </a:p>
          <a:p>
            <a:endParaRPr lang="en-US" b="1" i="1" dirty="0"/>
          </a:p>
          <a:p>
            <a:pPr marL="171450" indent="-171450">
              <a:buFont typeface="Arial" panose="020B0604020202020204" pitchFamily="34" charset="0"/>
              <a:buChar char="•"/>
            </a:pPr>
            <a:r>
              <a:rPr lang="en-US" b="1" i="1" dirty="0"/>
              <a:t>All people?</a:t>
            </a:r>
          </a:p>
          <a:p>
            <a:pPr marL="628650" lvl="1" indent="-171450">
              <a:buFont typeface="Arial" panose="020B0604020202020204" pitchFamily="34" charset="0"/>
              <a:buChar char="•"/>
            </a:pPr>
            <a:r>
              <a:rPr lang="en-US" b="1" i="1" dirty="0"/>
              <a:t>Book of Life trumps what is written in the books of deeds</a:t>
            </a:r>
          </a:p>
          <a:p>
            <a:pPr marL="171450" indent="-171450">
              <a:buFont typeface="Arial" panose="020B0604020202020204" pitchFamily="34" charset="0"/>
              <a:buChar char="•"/>
            </a:pPr>
            <a:r>
              <a:rPr lang="en-US" b="1" i="1" dirty="0"/>
              <a:t>Just the unbelievers? </a:t>
            </a:r>
          </a:p>
          <a:p>
            <a:pPr marL="628650" lvl="1" indent="-171450">
              <a:buFont typeface="Arial" panose="020B0604020202020204" pitchFamily="34" charset="0"/>
              <a:buChar char="•"/>
            </a:pPr>
            <a:r>
              <a:rPr lang="en-US" b="1" i="1" dirty="0"/>
              <a:t>??? Separate BEMA SEAT ?? </a:t>
            </a:r>
            <a:r>
              <a:rPr lang="en-US" b="0" i="0" dirty="0"/>
              <a:t>(Christians have a judgment of works at the </a:t>
            </a:r>
            <a:r>
              <a:rPr lang="en-US" b="1" i="1" dirty="0">
                <a:solidFill>
                  <a:srgbClr val="111111"/>
                </a:solidFill>
                <a:effectLst/>
                <a:latin typeface="Trebuchet MS" panose="020B0603020202020204" pitchFamily="34" charset="0"/>
              </a:rPr>
              <a:t>judgment seat [bema] of Christ</a:t>
            </a:r>
            <a:r>
              <a:rPr lang="en-US" b="1" i="1" dirty="0"/>
              <a:t> </a:t>
            </a:r>
            <a:r>
              <a:rPr lang="en-US" b="0" i="0" dirty="0"/>
              <a:t>2 Corinthians 5:</a:t>
            </a:r>
            <a:r>
              <a:rPr lang="en-US" b="0" i="0" dirty="0">
                <a:solidFill>
                  <a:srgbClr val="666666"/>
                </a:solidFill>
                <a:effectLst/>
                <a:latin typeface="Arial" panose="020B0604020202020204" pitchFamily="34" charset="0"/>
              </a:rPr>
              <a:t>10: </a:t>
            </a:r>
            <a:r>
              <a:rPr lang="en-US" b="1" i="1" dirty="0">
                <a:solidFill>
                  <a:srgbClr val="666666"/>
                </a:solidFill>
                <a:effectLst/>
                <a:latin typeface="Arial" panose="020B0604020202020204" pitchFamily="34" charset="0"/>
              </a:rPr>
              <a:t>For we must all appear before the judgment seat of Christ, so that each one may receive what is due for what he has done in the body, whether good or evil.)</a:t>
            </a:r>
            <a:endParaRPr lang="en-US" b="1" i="1" dirty="0"/>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https://www.gotquestions.org/great-white-throne-judgment.html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indent="0">
              <a:buFont typeface="Arial" panose="020B0604020202020204" pitchFamily="34" charset="0"/>
              <a:buNone/>
            </a:pPr>
            <a:r>
              <a:rPr lang="en-US" b="0" i="0" dirty="0">
                <a:solidFill>
                  <a:srgbClr val="111111"/>
                </a:solidFill>
                <a:effectLst/>
                <a:latin typeface="Trebuchet MS" panose="020B0603020202020204" pitchFamily="34" charset="0"/>
              </a:rPr>
              <a:t>Some Christians believe that the Scriptures reveal </a:t>
            </a:r>
            <a:r>
              <a:rPr lang="en-US" b="1" i="0" u="sng" dirty="0">
                <a:solidFill>
                  <a:srgbClr val="111111"/>
                </a:solidFill>
                <a:effectLst/>
                <a:latin typeface="Trebuchet MS" panose="020B0603020202020204" pitchFamily="34" charset="0"/>
              </a:rPr>
              <a:t>three different judgments</a:t>
            </a:r>
            <a:r>
              <a:rPr lang="en-US" b="1" i="0" dirty="0">
                <a:solidFill>
                  <a:srgbClr val="111111"/>
                </a:solidFill>
                <a:effectLst/>
                <a:latin typeface="Trebuchet MS" panose="020B0603020202020204" pitchFamily="34" charset="0"/>
              </a:rPr>
              <a:t> </a:t>
            </a:r>
            <a:r>
              <a:rPr lang="en-US" b="0" i="0" dirty="0">
                <a:solidFill>
                  <a:srgbClr val="111111"/>
                </a:solidFill>
                <a:effectLst/>
                <a:latin typeface="Trebuchet MS" panose="020B0603020202020204" pitchFamily="34" charset="0"/>
              </a:rPr>
              <a:t>to come. The first is the judgment of the sheep and the goats or a judgment of the nations (</a:t>
            </a:r>
            <a:r>
              <a:rPr lang="en-US" b="0" i="0" u="sng" dirty="0">
                <a:solidFill>
                  <a:srgbClr val="2C5571"/>
                </a:solidFill>
                <a:effectLst/>
                <a:latin typeface="Trebuchet MS" panose="020B0603020202020204" pitchFamily="34" charset="0"/>
                <a:hlinkClick r:id="rId3">
                  <a:extLst>
                    <a:ext uri="{A12FA001-AC4F-418D-AE19-62706E023703}">
                      <ahyp:hlinkClr xmlns:ahyp="http://schemas.microsoft.com/office/drawing/2018/hyperlinkcolor" val="tx"/>
                    </a:ext>
                  </a:extLst>
                </a:hlinkClick>
              </a:rPr>
              <a:t>Matthew 25:31-36</a:t>
            </a:r>
            <a:r>
              <a:rPr lang="en-US" b="0" i="0" dirty="0">
                <a:solidFill>
                  <a:srgbClr val="111111"/>
                </a:solidFill>
                <a:effectLst/>
                <a:latin typeface="Trebuchet MS" panose="020B0603020202020204" pitchFamily="34" charset="0"/>
              </a:rPr>
              <a:t>). This takes place after the tribulation period but prior to the millennium; its purpose is to determine who will enter the millennial kingdom. The second is a judgment of believers’ works, often referred to as the “judgment seat [bema] of Christ” (</a:t>
            </a:r>
            <a:r>
              <a:rPr lang="en-US" b="0" i="0" u="sng" dirty="0">
                <a:solidFill>
                  <a:srgbClr val="2C5571"/>
                </a:solidFill>
                <a:effectLst/>
                <a:latin typeface="Trebuchet MS" panose="020B0603020202020204" pitchFamily="34" charset="0"/>
                <a:hlinkClick r:id="rId4">
                  <a:extLst>
                    <a:ext uri="{A12FA001-AC4F-418D-AE19-62706E023703}">
                      <ahyp:hlinkClr xmlns:ahyp="http://schemas.microsoft.com/office/drawing/2018/hyperlinkcolor" val="tx"/>
                    </a:ext>
                  </a:extLst>
                </a:hlinkClick>
              </a:rPr>
              <a:t>2 Corinthians 5:10</a:t>
            </a:r>
            <a:r>
              <a:rPr lang="en-US" b="0" i="0" dirty="0">
                <a:solidFill>
                  <a:srgbClr val="111111"/>
                </a:solidFill>
                <a:effectLst/>
                <a:latin typeface="Trebuchet MS" panose="020B0603020202020204" pitchFamily="34" charset="0"/>
              </a:rPr>
              <a:t>). At this judgment, Christians will receive degrees of reward for their works or service to God. The third is the great white throne judgment at the end of the millennium (</a:t>
            </a:r>
            <a:r>
              <a:rPr lang="en-US" b="0" i="0" u="sng" dirty="0">
                <a:solidFill>
                  <a:srgbClr val="2C5571"/>
                </a:solidFill>
                <a:effectLst/>
                <a:latin typeface="Trebuchet MS" panose="020B0603020202020204" pitchFamily="34" charset="0"/>
                <a:hlinkClick r:id="rId5">
                  <a:extLst>
                    <a:ext uri="{A12FA001-AC4F-418D-AE19-62706E023703}">
                      <ahyp:hlinkClr xmlns:ahyp="http://schemas.microsoft.com/office/drawing/2018/hyperlinkcolor" val="tx"/>
                    </a:ext>
                  </a:extLst>
                </a:hlinkClick>
              </a:rPr>
              <a:t>Revelation 20:11-15</a:t>
            </a:r>
            <a:r>
              <a:rPr lang="en-US" b="0" i="0" dirty="0">
                <a:solidFill>
                  <a:srgbClr val="111111"/>
                </a:solidFill>
                <a:effectLst/>
                <a:latin typeface="Trebuchet MS" panose="020B0603020202020204" pitchFamily="34" charset="0"/>
              </a:rPr>
              <a:t>). This is the judgment of unbelievers in which they are judged according to their works and sentenced to everlasting punishment in the lake of fire.</a:t>
            </a:r>
            <a:br>
              <a:rPr lang="en-US" dirty="0"/>
            </a:br>
            <a:br>
              <a:rPr lang="en-US" dirty="0"/>
            </a:br>
            <a:r>
              <a:rPr lang="en-US" b="0" i="0" dirty="0">
                <a:solidFill>
                  <a:srgbClr val="111111"/>
                </a:solidFill>
                <a:effectLst/>
                <a:latin typeface="Trebuchet MS" panose="020B0603020202020204" pitchFamily="34" charset="0"/>
              </a:rPr>
              <a:t>Other Christians believe that all three of </a:t>
            </a:r>
            <a:r>
              <a:rPr lang="en-US" b="1" i="0" u="sng" dirty="0">
                <a:solidFill>
                  <a:srgbClr val="111111"/>
                </a:solidFill>
                <a:effectLst/>
                <a:latin typeface="Trebuchet MS" panose="020B0603020202020204" pitchFamily="34" charset="0"/>
              </a:rPr>
              <a:t>these judgments speak of the same final judgment</a:t>
            </a:r>
            <a:r>
              <a:rPr lang="en-US" b="0" i="0" dirty="0">
                <a:solidFill>
                  <a:srgbClr val="111111"/>
                </a:solidFill>
                <a:effectLst/>
                <a:latin typeface="Trebuchet MS" panose="020B0603020202020204" pitchFamily="34" charset="0"/>
              </a:rPr>
              <a:t>, not of three separate judgments. In other words, the great white throne judgment in </a:t>
            </a:r>
            <a:r>
              <a:rPr lang="en-US" b="0" i="0" u="sng" dirty="0">
                <a:solidFill>
                  <a:srgbClr val="2C5571"/>
                </a:solidFill>
                <a:effectLst/>
                <a:latin typeface="Trebuchet MS" panose="020B0603020202020204" pitchFamily="34" charset="0"/>
                <a:hlinkClick r:id="rId5">
                  <a:extLst>
                    <a:ext uri="{A12FA001-AC4F-418D-AE19-62706E023703}">
                      <ahyp:hlinkClr xmlns:ahyp="http://schemas.microsoft.com/office/drawing/2018/hyperlinkcolor" val="tx"/>
                    </a:ext>
                  </a:extLst>
                </a:hlinkClick>
              </a:rPr>
              <a:t>Revelation 20:11-15</a:t>
            </a:r>
            <a:r>
              <a:rPr lang="en-US" b="0" i="0" dirty="0">
                <a:solidFill>
                  <a:srgbClr val="111111"/>
                </a:solidFill>
                <a:effectLst/>
                <a:latin typeface="Trebuchet MS" panose="020B0603020202020204" pitchFamily="34" charset="0"/>
              </a:rPr>
              <a:t> will be the time that believers and unbelievers alike are judged. Those whose names are found in the book of life will be judged for their deeds in order to determine the rewards they will receive or lose. Those whose names are not in the book of life will be judged according to their deeds to determine the degree of punishment they will receive in the lake of fire. Those who hold this view believe that </a:t>
            </a:r>
            <a:r>
              <a:rPr lang="en-US" b="0" i="0" u="sng" dirty="0">
                <a:solidFill>
                  <a:srgbClr val="2C5571"/>
                </a:solidFill>
                <a:effectLst/>
                <a:latin typeface="Trebuchet MS" panose="020B0603020202020204" pitchFamily="34" charset="0"/>
                <a:hlinkClick r:id="rId6">
                  <a:extLst>
                    <a:ext uri="{A12FA001-AC4F-418D-AE19-62706E023703}">
                      <ahyp:hlinkClr xmlns:ahyp="http://schemas.microsoft.com/office/drawing/2018/hyperlinkcolor" val="tx"/>
                    </a:ext>
                  </a:extLst>
                </a:hlinkClick>
              </a:rPr>
              <a:t>Matthew 25:31-46</a:t>
            </a:r>
            <a:r>
              <a:rPr lang="en-US" b="0" i="0" dirty="0">
                <a:solidFill>
                  <a:srgbClr val="111111"/>
                </a:solidFill>
                <a:effectLst/>
                <a:latin typeface="Trebuchet MS" panose="020B0603020202020204" pitchFamily="34" charset="0"/>
              </a:rPr>
              <a:t> is another description of what takes place at the great white throne judgment. They point to the fact that the result of this judgment is the same as what is seen after the great white throne judgment in </a:t>
            </a:r>
            <a:r>
              <a:rPr lang="en-US" b="0" i="0" u="sng" dirty="0">
                <a:solidFill>
                  <a:srgbClr val="2C5571"/>
                </a:solidFill>
                <a:effectLst/>
                <a:latin typeface="Trebuchet MS" panose="020B0603020202020204" pitchFamily="34" charset="0"/>
                <a:hlinkClick r:id="rId5">
                  <a:extLst>
                    <a:ext uri="{A12FA001-AC4F-418D-AE19-62706E023703}">
                      <ahyp:hlinkClr xmlns:ahyp="http://schemas.microsoft.com/office/drawing/2018/hyperlinkcolor" val="tx"/>
                    </a:ext>
                  </a:extLst>
                </a:hlinkClick>
              </a:rPr>
              <a:t>Revelation 20:11-15</a:t>
            </a:r>
            <a:r>
              <a:rPr lang="en-US" b="0" i="0" dirty="0">
                <a:solidFill>
                  <a:srgbClr val="111111"/>
                </a:solidFill>
                <a:effectLst/>
                <a:latin typeface="Trebuchet MS" panose="020B0603020202020204" pitchFamily="34" charset="0"/>
              </a:rPr>
              <a:t>. The sheep (believers) enter into eternal life, while the goats (unbelievers) are cast into “eternal punishment” (</a:t>
            </a:r>
            <a:r>
              <a:rPr lang="en-US" b="0" i="0" u="sng" dirty="0">
                <a:solidFill>
                  <a:srgbClr val="2C5571"/>
                </a:solidFill>
                <a:effectLst/>
                <a:latin typeface="Trebuchet MS" panose="020B0603020202020204" pitchFamily="34" charset="0"/>
                <a:hlinkClick r:id="rId7">
                  <a:extLst>
                    <a:ext uri="{A12FA001-AC4F-418D-AE19-62706E023703}">
                      <ahyp:hlinkClr xmlns:ahyp="http://schemas.microsoft.com/office/drawing/2018/hyperlinkcolor" val="tx"/>
                    </a:ext>
                  </a:extLst>
                </a:hlinkClick>
              </a:rPr>
              <a:t>Matthew 25:46</a:t>
            </a:r>
            <a:r>
              <a:rPr lang="en-US" b="0" i="0" dirty="0">
                <a:solidFill>
                  <a:srgbClr val="111111"/>
                </a:solidFill>
                <a:effectLst/>
                <a:latin typeface="Trebuchet MS" panose="020B0603020202020204" pitchFamily="34" charset="0"/>
              </a:rPr>
              <a:t>).</a:t>
            </a:r>
            <a:br>
              <a:rPr lang="en-US" dirty="0"/>
            </a:br>
            <a:br>
              <a:rPr lang="en-US" dirty="0"/>
            </a:br>
            <a:r>
              <a:rPr lang="en-US" b="0" i="0" dirty="0">
                <a:solidFill>
                  <a:srgbClr val="111111"/>
                </a:solidFill>
                <a:effectLst/>
                <a:latin typeface="Trebuchet MS" panose="020B0603020202020204" pitchFamily="34" charset="0"/>
              </a:rPr>
              <a:t>Whichever view one holds of the great white throne judgment, it is important to </a:t>
            </a:r>
            <a:r>
              <a:rPr lang="en-US" sz="1600" b="1" i="0" u="sng" dirty="0">
                <a:solidFill>
                  <a:srgbClr val="111111"/>
                </a:solidFill>
                <a:effectLst/>
                <a:latin typeface="Trebuchet MS" panose="020B0603020202020204" pitchFamily="34" charset="0"/>
              </a:rPr>
              <a:t>never lose sight of the facts</a:t>
            </a:r>
            <a:r>
              <a:rPr lang="en-US" b="0" i="0" dirty="0">
                <a:solidFill>
                  <a:srgbClr val="111111"/>
                </a:solidFill>
                <a:effectLst/>
                <a:latin typeface="Trebuchet MS" panose="020B0603020202020204" pitchFamily="34" charset="0"/>
              </a:rPr>
              <a:t> concerning the coming judgment(s). </a:t>
            </a:r>
            <a:r>
              <a:rPr lang="en-US" b="1" i="0" dirty="0">
                <a:solidFill>
                  <a:srgbClr val="111111"/>
                </a:solidFill>
                <a:effectLst/>
                <a:latin typeface="Trebuchet MS" panose="020B0603020202020204" pitchFamily="34" charset="0"/>
              </a:rPr>
              <a:t>First, Jesus Christ will be the judge</a:t>
            </a:r>
            <a:r>
              <a:rPr lang="en-US" b="0" i="0" dirty="0">
                <a:solidFill>
                  <a:srgbClr val="111111"/>
                </a:solidFill>
                <a:effectLst/>
                <a:latin typeface="Trebuchet MS" panose="020B0603020202020204" pitchFamily="34" charset="0"/>
              </a:rPr>
              <a:t>, all unbelievers will be judged by Christ, and they will be punished according to the works they have done. The Bible is very clear that unbelievers are storing up wrath against themselves (</a:t>
            </a:r>
            <a:r>
              <a:rPr lang="en-US" b="0" i="0" u="sng" dirty="0">
                <a:solidFill>
                  <a:srgbClr val="2C5571"/>
                </a:solidFill>
                <a:effectLst/>
                <a:latin typeface="Trebuchet MS" panose="020B0603020202020204" pitchFamily="34" charset="0"/>
                <a:hlinkClick r:id="rId8">
                  <a:extLst>
                    <a:ext uri="{A12FA001-AC4F-418D-AE19-62706E023703}">
                      <ahyp:hlinkClr xmlns:ahyp="http://schemas.microsoft.com/office/drawing/2018/hyperlinkcolor" val="tx"/>
                    </a:ext>
                  </a:extLst>
                </a:hlinkClick>
              </a:rPr>
              <a:t>Romans 2:5</a:t>
            </a:r>
            <a:r>
              <a:rPr lang="en-US" b="0" i="0" dirty="0">
                <a:solidFill>
                  <a:srgbClr val="111111"/>
                </a:solidFill>
                <a:effectLst/>
                <a:latin typeface="Trebuchet MS" panose="020B0603020202020204" pitchFamily="34" charset="0"/>
              </a:rPr>
              <a:t>) and that God will “give to each person according to what he has done” (</a:t>
            </a:r>
            <a:r>
              <a:rPr lang="en-US" b="0" i="0" u="sng" dirty="0">
                <a:solidFill>
                  <a:srgbClr val="2C5571"/>
                </a:solidFill>
                <a:effectLst/>
                <a:latin typeface="Trebuchet MS" panose="020B0603020202020204" pitchFamily="34" charset="0"/>
                <a:hlinkClick r:id="rId9">
                  <a:extLst>
                    <a:ext uri="{A12FA001-AC4F-418D-AE19-62706E023703}">
                      <ahyp:hlinkClr xmlns:ahyp="http://schemas.microsoft.com/office/drawing/2018/hyperlinkcolor" val="tx"/>
                    </a:ext>
                  </a:extLst>
                </a:hlinkClick>
              </a:rPr>
              <a:t>Romans 2:6</a:t>
            </a:r>
            <a:r>
              <a:rPr lang="en-US" b="0" i="0" dirty="0">
                <a:solidFill>
                  <a:srgbClr val="111111"/>
                </a:solidFill>
                <a:effectLst/>
                <a:latin typeface="Trebuchet MS" panose="020B0603020202020204" pitchFamily="34" charset="0"/>
              </a:rPr>
              <a:t>). </a:t>
            </a:r>
            <a:r>
              <a:rPr lang="en-US" b="1" i="0" dirty="0">
                <a:solidFill>
                  <a:srgbClr val="111111"/>
                </a:solidFill>
                <a:effectLst/>
                <a:latin typeface="Trebuchet MS" panose="020B0603020202020204" pitchFamily="34" charset="0"/>
              </a:rPr>
              <a:t>Believers will also be judged by Christ, but since Christ’s righteousness has been imputed to us and our names are written in the book of life, we will be rewarded, but not punished, according to our deeds</a:t>
            </a:r>
            <a:r>
              <a:rPr lang="en-US" b="0" i="0" dirty="0">
                <a:solidFill>
                  <a:srgbClr val="111111"/>
                </a:solidFill>
                <a:effectLst/>
                <a:latin typeface="Trebuchet MS" panose="020B0603020202020204" pitchFamily="34" charset="0"/>
              </a:rPr>
              <a:t>. </a:t>
            </a:r>
            <a:r>
              <a:rPr lang="en-US" b="0" i="0" u="sng" dirty="0">
                <a:solidFill>
                  <a:srgbClr val="2C5571"/>
                </a:solidFill>
                <a:effectLst/>
                <a:latin typeface="Trebuchet MS" panose="020B0603020202020204" pitchFamily="34" charset="0"/>
                <a:hlinkClick r:id="rId10">
                  <a:extLst>
                    <a:ext uri="{A12FA001-AC4F-418D-AE19-62706E023703}">
                      <ahyp:hlinkClr xmlns:ahyp="http://schemas.microsoft.com/office/drawing/2018/hyperlinkcolor" val="tx"/>
                    </a:ext>
                  </a:extLst>
                </a:hlinkClick>
              </a:rPr>
              <a:t>Romans 14:10-12</a:t>
            </a:r>
            <a:r>
              <a:rPr lang="en-US" b="0" i="0" dirty="0">
                <a:solidFill>
                  <a:srgbClr val="111111"/>
                </a:solidFill>
                <a:effectLst/>
                <a:latin typeface="Trebuchet MS" panose="020B0603020202020204" pitchFamily="34" charset="0"/>
              </a:rPr>
              <a:t> says that we will all stand before the judgment seat of Christ and that each one of us will give an account to God.</a:t>
            </a:r>
            <a:endParaRPr lang="en-US" b="0" i="0" dirty="0"/>
          </a:p>
        </p:txBody>
      </p:sp>
      <p:sp>
        <p:nvSpPr>
          <p:cNvPr id="4" name="Slide Number Placeholder 3"/>
          <p:cNvSpPr>
            <a:spLocks noGrp="1"/>
          </p:cNvSpPr>
          <p:nvPr>
            <p:ph type="sldNum" sz="quarter" idx="5"/>
          </p:nvPr>
        </p:nvSpPr>
        <p:spPr/>
        <p:txBody>
          <a:bodyPr/>
          <a:lstStyle/>
          <a:p>
            <a:fld id="{AAC37792-3584-8F44-A228-D4CCCED21F2F}" type="slidenum">
              <a:rPr lang="en-US" smtClean="0"/>
              <a:t>25</a:t>
            </a:fld>
            <a:endParaRPr lang="en-US"/>
          </a:p>
        </p:txBody>
      </p:sp>
    </p:spTree>
    <p:extLst>
      <p:ext uri="{BB962C8B-B14F-4D97-AF65-F5344CB8AC3E}">
        <p14:creationId xmlns:p14="http://schemas.microsoft.com/office/powerpoint/2010/main" val="2859031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God will cast Satan, the deceiver, into "the lake of fire" that He previously prepared for the devil and his angels (Matt. 25:41).</a:t>
            </a:r>
          </a:p>
          <a:p>
            <a:endParaRPr lang="en-US" b="1" i="1" dirty="0"/>
          </a:p>
          <a:p>
            <a:r>
              <a:rPr lang="en-US" b="1" i="1" dirty="0"/>
              <a:t>Death and Hades </a:t>
            </a:r>
            <a:r>
              <a:rPr lang="en-US" b="1" i="1" dirty="0">
                <a:sym typeface="Wingdings" panose="05000000000000000000" pitchFamily="2" charset="2"/>
              </a:rPr>
              <a:t> final enemies of mankind (1 Corinthians 15 “death is swallowed up in victory!”)</a:t>
            </a:r>
          </a:p>
          <a:p>
            <a:pPr marL="171450" indent="-171450">
              <a:buFont typeface="Arial" panose="020B0604020202020204" pitchFamily="34" charset="0"/>
              <a:buChar char="•"/>
            </a:pPr>
            <a:r>
              <a:rPr lang="en-US" b="1" i="1" dirty="0">
                <a:sym typeface="Wingdings" panose="05000000000000000000" pitchFamily="2" charset="2"/>
              </a:rPr>
              <a:t>NO MORE DEATH !!!!</a:t>
            </a:r>
          </a:p>
          <a:p>
            <a:pPr marL="171450" indent="-171450">
              <a:buFont typeface="Arial" panose="020B0604020202020204" pitchFamily="34" charset="0"/>
              <a:buChar char="•"/>
            </a:pPr>
            <a:r>
              <a:rPr lang="en-US" b="1" i="1" dirty="0">
                <a:sym typeface="Wingdings" panose="05000000000000000000" pitchFamily="2" charset="2"/>
              </a:rPr>
              <a:t>ETERNAL LIFE !!!</a:t>
            </a:r>
          </a:p>
          <a:p>
            <a:pPr marL="171450" indent="-171450">
              <a:buFont typeface="Arial" panose="020B0604020202020204" pitchFamily="34" charset="0"/>
              <a:buChar char="•"/>
            </a:pPr>
            <a:r>
              <a:rPr lang="en-US" b="1" i="1" dirty="0">
                <a:sym typeface="Wingdings" panose="05000000000000000000" pitchFamily="2" charset="2"/>
              </a:rPr>
              <a:t>But only for those whose names are </a:t>
            </a:r>
            <a:r>
              <a:rPr lang="en-US" b="1" i="1" u="sng" dirty="0">
                <a:sym typeface="Wingdings" panose="05000000000000000000" pitchFamily="2" charset="2"/>
              </a:rPr>
              <a:t>found written in the book of life</a:t>
            </a:r>
            <a:r>
              <a:rPr lang="en-US" b="1" i="1" dirty="0">
                <a:sym typeface="Wingdings" panose="05000000000000000000" pitchFamily="2" charset="2"/>
              </a:rPr>
              <a:t> ! (Lamb’s Book of Life, OT: book of the living)</a:t>
            </a:r>
            <a:endParaRPr lang="en-US" b="1" i="1" dirty="0"/>
          </a:p>
          <a:p>
            <a:endParaRPr lang="en-US" b="1" i="1" dirty="0"/>
          </a:p>
          <a:p>
            <a:endParaRPr lang="en-US" b="0" i="1" dirty="0"/>
          </a:p>
        </p:txBody>
      </p:sp>
      <p:sp>
        <p:nvSpPr>
          <p:cNvPr id="4" name="Slide Number Placeholder 3"/>
          <p:cNvSpPr>
            <a:spLocks noGrp="1"/>
          </p:cNvSpPr>
          <p:nvPr>
            <p:ph type="sldNum" sz="quarter" idx="5"/>
          </p:nvPr>
        </p:nvSpPr>
        <p:spPr/>
        <p:txBody>
          <a:bodyPr/>
          <a:lstStyle/>
          <a:p>
            <a:fld id="{AAC37792-3584-8F44-A228-D4CCCED21F2F}" type="slidenum">
              <a:rPr lang="en-US" smtClean="0"/>
              <a:t>26</a:t>
            </a:fld>
            <a:endParaRPr lang="en-US"/>
          </a:p>
        </p:txBody>
      </p:sp>
    </p:spTree>
    <p:extLst>
      <p:ext uri="{BB962C8B-B14F-4D97-AF65-F5344CB8AC3E}">
        <p14:creationId xmlns:p14="http://schemas.microsoft.com/office/powerpoint/2010/main" val="3213618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rId3">
                  <a:extLst>
                    <a:ext uri="{A12FA001-AC4F-418D-AE19-62706E023703}">
                      <ahyp:hlinkClr xmlns:ahyp="http://schemas.microsoft.com/office/drawing/2018/hyperlinkcolor" val="tx"/>
                    </a:ext>
                  </a:extLst>
                </a:hlinkClick>
              </a:rPr>
              <a:t>The Lamb’s Book </a:t>
            </a:r>
            <a:r>
              <a:rPr kumimoji="0" lang="en-US" sz="1200" b="1" i="0" u="none" strike="noStrike" kern="1200" cap="none" spc="0" normalizeH="0" baseline="0" noProof="0">
                <a:ln>
                  <a:noFill/>
                </a:ln>
                <a:solidFill>
                  <a:srgbClr val="625529"/>
                </a:solidFill>
                <a:effectLst/>
                <a:uLnTx/>
                <a:uFillTx/>
                <a:latin typeface="Corbel" panose="020B0503020204020204" pitchFamily="34" charset="0"/>
                <a:ea typeface="+mn-ea"/>
                <a:cs typeface="+mn-cs"/>
                <a:hlinkClick r:id="rId3">
                  <a:extLst>
                    <a:ext uri="{A12FA001-AC4F-418D-AE19-62706E023703}">
                      <ahyp:hlinkClr xmlns:ahyp="http://schemas.microsoft.com/office/drawing/2018/hyperlinkcolor" val="tx"/>
                    </a:ext>
                  </a:extLst>
                </a:hlinkClick>
              </a:rPr>
              <a:t>of Life</a:t>
            </a:r>
            <a:endPar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rId3">
                  <a:extLst>
                    <a:ext uri="{A12FA001-AC4F-418D-AE19-62706E023703}">
                      <ahyp:hlinkClr xmlns:ahyp="http://schemas.microsoft.com/office/drawing/2018/hyperlinkcolor" val="tx"/>
                    </a:ext>
                  </a:extLst>
                </a:hlinkClick>
              </a:rPr>
              <a:t>Luke 10:20</a:t>
            </a: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rPr>
              <a:t> </a:t>
            </a:r>
            <a:r>
              <a:rPr kumimoji="0" lang="en-US" sz="1200" b="0" i="0" u="none" strike="noStrike" kern="1200" cap="none" spc="0" normalizeH="0" baseline="0" noProof="0" dirty="0">
                <a:ln>
                  <a:noFill/>
                </a:ln>
                <a:solidFill>
                  <a:srgbClr val="444444"/>
                </a:solidFill>
                <a:effectLst/>
                <a:uLnTx/>
                <a:uFillTx/>
                <a:latin typeface="Corbel" panose="020B0503020204020204" pitchFamily="34" charset="0"/>
                <a:ea typeface="+mn-ea"/>
                <a:cs typeface="+mn-cs"/>
              </a:rPr>
              <a:t>ESV </a:t>
            </a:r>
            <a:endPar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Nevertheless, do not rejoice in this, that the spirits are subject to you, but rejoice that your names are written in heaven.”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rId4">
                  <a:extLst>
                    <a:ext uri="{A12FA001-AC4F-418D-AE19-62706E023703}">
                      <ahyp:hlinkClr xmlns:ahyp="http://schemas.microsoft.com/office/drawing/2018/hyperlinkcolor" val="tx"/>
                    </a:ext>
                  </a:extLst>
                </a:hlinkClick>
              </a:rPr>
              <a:t>Revelation 13:8</a:t>
            </a: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rPr>
              <a:t> </a:t>
            </a:r>
            <a:r>
              <a:rPr kumimoji="0" lang="en-US" sz="1200" b="0" i="0" u="none" strike="noStrike" kern="1200" cap="none" spc="0" normalizeH="0" baseline="0" noProof="0" dirty="0">
                <a:ln>
                  <a:noFill/>
                </a:ln>
                <a:solidFill>
                  <a:srgbClr val="444444"/>
                </a:solidFill>
                <a:effectLst/>
                <a:uLnTx/>
                <a:uFillTx/>
                <a:latin typeface="Corbel" panose="020B0503020204020204" pitchFamily="34" charset="0"/>
                <a:ea typeface="+mn-ea"/>
                <a:cs typeface="+mn-cs"/>
              </a:rPr>
              <a:t>ESV</a:t>
            </a:r>
            <a:endPar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And all who dwell on earth will worship it, everyone </a:t>
            </a:r>
            <a:r>
              <a:rPr kumimoji="0" lang="en-US" sz="1200" b="1" i="1" u="none" strike="noStrike" kern="1200" cap="none" spc="0" normalizeH="0" baseline="0" noProof="0" dirty="0">
                <a:ln>
                  <a:noFill/>
                </a:ln>
                <a:solidFill>
                  <a:srgbClr val="000000"/>
                </a:solidFill>
                <a:effectLst/>
                <a:uLnTx/>
                <a:uFillTx/>
                <a:latin typeface="Corbel" panose="020B0503020204020204" pitchFamily="34" charset="0"/>
                <a:ea typeface="+mn-ea"/>
                <a:cs typeface="+mn-cs"/>
              </a:rPr>
              <a:t>whose name has not been written before the foundation of the world</a:t>
            </a: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in the </a:t>
            </a:r>
            <a:r>
              <a:rPr kumimoji="0" lang="en-US" sz="1200" b="1" i="0" u="sng" strike="noStrike" kern="1200" cap="none" spc="0" normalizeH="0" baseline="0" noProof="0" dirty="0">
                <a:ln>
                  <a:noFill/>
                </a:ln>
                <a:solidFill>
                  <a:srgbClr val="000000"/>
                </a:solidFill>
                <a:effectLst/>
                <a:uLnTx/>
                <a:uFillTx/>
                <a:latin typeface="Corbel" panose="020B0503020204020204" pitchFamily="34" charset="0"/>
                <a:ea typeface="+mn-ea"/>
                <a:cs typeface="+mn-cs"/>
              </a:rPr>
              <a:t>book of life of the Lamb who was slain</a:t>
            </a: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hlinkClick r:id="rId5">
                  <a:extLst>
                    <a:ext uri="{A12FA001-AC4F-418D-AE19-62706E023703}">
                      <ahyp:hlinkClr xmlns:ahyp="http://schemas.microsoft.com/office/drawing/2018/hyperlinkcolor" val="tx"/>
                    </a:ext>
                  </a:extLst>
                </a:hlinkClick>
              </a:rPr>
              <a:t>Revelation 21:27</a:t>
            </a:r>
            <a:r>
              <a:rPr kumimoji="0" lang="en-US" sz="1200" b="1" i="0" u="none" strike="noStrike" kern="1200" cap="none" spc="0" normalizeH="0" baseline="0" noProof="0" dirty="0">
                <a:ln>
                  <a:noFill/>
                </a:ln>
                <a:solidFill>
                  <a:srgbClr val="625529"/>
                </a:solidFill>
                <a:effectLst/>
                <a:uLnTx/>
                <a:uFillTx/>
                <a:latin typeface="Corbel" panose="020B0503020204020204" pitchFamily="34" charset="0"/>
                <a:ea typeface="+mn-ea"/>
                <a:cs typeface="+mn-cs"/>
              </a:rPr>
              <a:t> </a:t>
            </a:r>
            <a:r>
              <a:rPr kumimoji="0" lang="en-US" sz="1200" b="0" i="0" u="none" strike="noStrike" kern="1200" cap="none" spc="0" normalizeH="0" baseline="0" noProof="0" dirty="0">
                <a:ln>
                  <a:noFill/>
                </a:ln>
                <a:solidFill>
                  <a:srgbClr val="444444"/>
                </a:solidFill>
                <a:effectLst/>
                <a:uLnTx/>
                <a:uFillTx/>
                <a:latin typeface="Corbel" panose="020B0503020204020204" pitchFamily="34" charset="0"/>
                <a:ea typeface="+mn-ea"/>
                <a:cs typeface="+mn-cs"/>
              </a:rPr>
              <a:t>ESV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But nothing unclean will ever enter it, nor anyone who does what is detestable or false, but only those who are written in the </a:t>
            </a:r>
            <a:r>
              <a:rPr kumimoji="0" lang="en-US" sz="1200" b="1" i="1" u="sng" strike="noStrike" kern="1200" cap="none" spc="0" normalizeH="0" baseline="0" noProof="0" dirty="0">
                <a:ln>
                  <a:noFill/>
                </a:ln>
                <a:solidFill>
                  <a:srgbClr val="000000"/>
                </a:solidFill>
                <a:effectLst/>
                <a:uLnTx/>
                <a:uFillTx/>
                <a:latin typeface="Corbel" panose="020B0503020204020204" pitchFamily="34" charset="0"/>
                <a:ea typeface="+mn-ea"/>
                <a:cs typeface="+mn-cs"/>
              </a:rPr>
              <a:t>Lamb's book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sng"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Corbel" panose="020B0503020204020204" pitchFamily="34" charset="0"/>
                <a:ea typeface="+mn-ea"/>
                <a:cs typeface="+mn-cs"/>
              </a:rPr>
              <a:t>IS YOUR NAME WRITTEN IN THE LAMB’S BOOK OF LIFE:</a:t>
            </a:r>
            <a:r>
              <a:rPr kumimoji="0" lang="en-US" sz="12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CALL OUT TO JESUS NOW... ASK HIS FORGIVENESS AND CLEANSING... ACCEPT HIS LORDSHIP AND MERCY... BE SET FREE FROM YOUR SLAVERY TO SATAN, SELF, AND SIN... YIELD YOUR HEART TO THE FATHER... </a:t>
            </a:r>
            <a:endParaRPr kumimoji="0" lang="en-US" sz="1200" b="1" i="0" u="sng"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27</a:t>
            </a:fld>
            <a:endParaRPr lang="en-US"/>
          </a:p>
        </p:txBody>
      </p:sp>
    </p:spTree>
    <p:extLst>
      <p:ext uri="{BB962C8B-B14F-4D97-AF65-F5344CB8AC3E}">
        <p14:creationId xmlns:p14="http://schemas.microsoft.com/office/powerpoint/2010/main" val="384728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46">
              <a:defRPr/>
            </a:pPr>
            <a:fld id="{AAC37792-3584-8F44-A228-D4CCCED21F2F}" type="slidenum">
              <a:rPr lang="en-US">
                <a:solidFill>
                  <a:prstClr val="black"/>
                </a:solidFill>
                <a:latin typeface="Calibri" panose="020F0502020204030204"/>
              </a:rPr>
              <a:pPr defTabSz="914246">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849778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3</a:t>
            </a:fld>
            <a:endParaRPr lang="en-US" dirty="0"/>
          </a:p>
        </p:txBody>
      </p:sp>
    </p:spTree>
    <p:extLst>
      <p:ext uri="{BB962C8B-B14F-4D97-AF65-F5344CB8AC3E}">
        <p14:creationId xmlns:p14="http://schemas.microsoft.com/office/powerpoint/2010/main" val="243971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4</a:t>
            </a:fld>
            <a:endParaRPr lang="en-US" dirty="0"/>
          </a:p>
        </p:txBody>
      </p:sp>
    </p:spTree>
    <p:extLst>
      <p:ext uri="{BB962C8B-B14F-4D97-AF65-F5344CB8AC3E}">
        <p14:creationId xmlns:p14="http://schemas.microsoft.com/office/powerpoint/2010/main" val="888099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C37792-3584-8F44-A228-D4CCCED21F2F}" type="slidenum">
              <a:rPr lang="en-US" smtClean="0"/>
              <a:t>5</a:t>
            </a:fld>
            <a:endParaRPr lang="en-US"/>
          </a:p>
        </p:txBody>
      </p:sp>
    </p:spTree>
    <p:extLst>
      <p:ext uri="{BB962C8B-B14F-4D97-AF65-F5344CB8AC3E}">
        <p14:creationId xmlns:p14="http://schemas.microsoft.com/office/powerpoint/2010/main" val="7968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LAST WEEK</a:t>
            </a:r>
          </a:p>
          <a:p>
            <a:r>
              <a:rPr lang="en-US" b="1" i="1" dirty="0"/>
              <a:t>Revelation 19:11-14</a:t>
            </a:r>
          </a:p>
          <a:p>
            <a:r>
              <a:rPr lang="en-US" b="1" i="1" dirty="0"/>
              <a:t>11 And I saw heaven opened, and behold, a white horse, and He who sat on it is called Faithful and True, and in righteousness He judges and wages war. 12 His eyes are a flame of fire, and on His head are many crowns; and He has a name written on Him which no one knows except Himself. 13 He is clothed with a robe dipped in blood, and His name is called The Word of God. 14 And the armies which are in heaven, clothed in fine linen, white and clean, were following Him on white horses. </a:t>
            </a:r>
          </a:p>
          <a:p>
            <a:endParaRPr lang="en-US" b="1" i="1" dirty="0"/>
          </a:p>
          <a:p>
            <a:r>
              <a:rPr lang="en-US" b="1" i="1" dirty="0"/>
              <a:t>15 From His mouth comes a sharp sword, so that with it He may strike down the nations, and He will rule them with a rod of iron; and He treads the wine press of the fierce wrath of God, the Almighty. 16 And on His robe and on His thigh He has a name written: “KING OF KINGS, AND LORD OF LORDS.”</a:t>
            </a:r>
          </a:p>
          <a:p>
            <a:endParaRPr lang="en-US" b="1" i="1" dirty="0"/>
          </a:p>
          <a:p>
            <a:r>
              <a:rPr lang="en-US" b="1" i="1" dirty="0"/>
              <a:t>17-18 Feast of the Birds on flesh</a:t>
            </a:r>
          </a:p>
          <a:p>
            <a:endParaRPr lang="en-US" b="1" i="1" dirty="0"/>
          </a:p>
        </p:txBody>
      </p:sp>
      <p:sp>
        <p:nvSpPr>
          <p:cNvPr id="4" name="Slide Number Placeholder 3"/>
          <p:cNvSpPr>
            <a:spLocks noGrp="1"/>
          </p:cNvSpPr>
          <p:nvPr>
            <p:ph type="sldNum" sz="quarter" idx="5"/>
          </p:nvPr>
        </p:nvSpPr>
        <p:spPr/>
        <p:txBody>
          <a:bodyPr/>
          <a:lstStyle/>
          <a:p>
            <a:fld id="{AAC37792-3584-8F44-A228-D4CCCED21F2F}" type="slidenum">
              <a:rPr lang="en-US" smtClean="0"/>
              <a:t>9</a:t>
            </a:fld>
            <a:endParaRPr lang="en-US"/>
          </a:p>
        </p:txBody>
      </p:sp>
    </p:spTree>
    <p:extLst>
      <p:ext uri="{BB962C8B-B14F-4D97-AF65-F5344CB8AC3E}">
        <p14:creationId xmlns:p14="http://schemas.microsoft.com/office/powerpoint/2010/main" val="384110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Another mighty angel!!!</a:t>
            </a:r>
          </a:p>
          <a:p>
            <a:pPr marL="125639" indent="-125639">
              <a:buFont typeface="Arial" panose="020B0604020202020204" pitchFamily="34" charset="0"/>
              <a:buChar char="•"/>
            </a:pPr>
            <a:r>
              <a:rPr lang="en-US" b="1" i="1" dirty="0"/>
              <a:t>Holds key of the abyss = </a:t>
            </a:r>
            <a:r>
              <a:rPr lang="en-US" b="0" i="0" dirty="0"/>
              <a:t>symbol of authority and control</a:t>
            </a:r>
          </a:p>
          <a:p>
            <a:pPr marL="125639" indent="-125639">
              <a:buFont typeface="Arial" panose="020B0604020202020204" pitchFamily="34" charset="0"/>
              <a:buChar char="•"/>
            </a:pPr>
            <a:r>
              <a:rPr lang="en-US" b="1" i="1" dirty="0"/>
              <a:t>And a great chain</a:t>
            </a:r>
            <a:r>
              <a:rPr lang="en-US" b="0" i="0" dirty="0"/>
              <a:t> = symbol of punishment and control</a:t>
            </a:r>
          </a:p>
          <a:p>
            <a:pPr marL="125639" indent="-125639">
              <a:buFont typeface="Arial" panose="020B0604020202020204" pitchFamily="34" charset="0"/>
              <a:buChar char="•"/>
            </a:pPr>
            <a:r>
              <a:rPr lang="en-US" b="1" i="1" dirty="0"/>
              <a:t>Bound him for a thousand years</a:t>
            </a:r>
            <a:r>
              <a:rPr lang="en-US" b="0" i="0" dirty="0"/>
              <a:t> = hindered and prevented from doing his evil</a:t>
            </a:r>
          </a:p>
          <a:p>
            <a:pPr marL="460675" lvl="1" indent="-125639">
              <a:buFont typeface="Arial" panose="020B0604020202020204" pitchFamily="34" charset="0"/>
              <a:buChar char="•"/>
            </a:pPr>
            <a:r>
              <a:rPr lang="en-US" b="0" i="0" dirty="0"/>
              <a:t>ALL FOUR NAMES FOR </a:t>
            </a:r>
          </a:p>
          <a:p>
            <a:pPr marL="795711" lvl="2" indent="-125639">
              <a:buFont typeface="Arial" panose="020B0604020202020204" pitchFamily="34" charset="0"/>
              <a:buChar char="•"/>
            </a:pPr>
            <a:r>
              <a:rPr lang="en-US" b="1" i="0" dirty="0"/>
              <a:t>DRAGON</a:t>
            </a:r>
            <a:r>
              <a:rPr lang="en-US" b="0" i="0" dirty="0"/>
              <a:t>, </a:t>
            </a:r>
            <a:r>
              <a:rPr lang="en-US" b="1" i="0" dirty="0"/>
              <a:t>SERPENT</a:t>
            </a:r>
            <a:r>
              <a:rPr lang="en-US" b="0" i="0" dirty="0"/>
              <a:t> OF OLD, </a:t>
            </a:r>
            <a:r>
              <a:rPr lang="en-US" b="1" i="0" dirty="0"/>
              <a:t>DEVIL</a:t>
            </a:r>
            <a:r>
              <a:rPr lang="en-US" b="0" i="0" dirty="0"/>
              <a:t>, </a:t>
            </a:r>
            <a:r>
              <a:rPr lang="en-US" b="1" i="0" dirty="0"/>
              <a:t>SATAN</a:t>
            </a:r>
          </a:p>
          <a:p>
            <a:pPr marL="795711" lvl="2" indent="-125639">
              <a:buFont typeface="Arial" panose="020B0604020202020204" pitchFamily="34" charset="0"/>
              <a:buChar char="•"/>
            </a:pPr>
            <a:r>
              <a:rPr lang="en-US" b="1" i="0" dirty="0"/>
              <a:t>Revelation 12:9   </a:t>
            </a:r>
            <a:r>
              <a:rPr lang="en-US" b="1" i="1" dirty="0"/>
              <a:t>And the great dragon was </a:t>
            </a:r>
            <a:r>
              <a:rPr lang="en-US" b="1" i="1" u="sng" dirty="0"/>
              <a:t>hurled down</a:t>
            </a:r>
            <a:r>
              <a:rPr lang="en-US" b="1" i="1" dirty="0"/>
              <a:t>--that ancient serpent called the devil and Satan, the deceiver of the whole world. He was hurled to the earth, and his angels with him.</a:t>
            </a:r>
          </a:p>
          <a:p>
            <a:pPr marL="795711" lvl="2" indent="-125639">
              <a:buFont typeface="Arial" panose="020B0604020202020204" pitchFamily="34" charset="0"/>
              <a:buChar char="•"/>
            </a:pPr>
            <a:r>
              <a:rPr lang="en-US" b="1" i="0" dirty="0"/>
              <a:t>Rev 12 hurled down... Rev 20 NOW LOCKED UP !</a:t>
            </a:r>
          </a:p>
          <a:p>
            <a:pPr marL="795711" lvl="2" indent="-125639">
              <a:buFont typeface="Arial" panose="020B0604020202020204" pitchFamily="34" charset="0"/>
              <a:buChar char="•"/>
            </a:pPr>
            <a:endParaRPr lang="en-US" b="1" i="0" dirty="0"/>
          </a:p>
          <a:p>
            <a:pPr marL="125639" indent="-125639">
              <a:buFont typeface="Arial" panose="020B0604020202020204" pitchFamily="34" charset="0"/>
              <a:buChar char="•"/>
            </a:pPr>
            <a:r>
              <a:rPr lang="en-US" b="1" i="0" dirty="0"/>
              <a:t>SO THAT (</a:t>
            </a:r>
            <a:r>
              <a:rPr lang="en-US" b="0" i="0" dirty="0"/>
              <a:t>GREEK: </a:t>
            </a:r>
          </a:p>
          <a:p>
            <a:pPr marL="125639" indent="-125639">
              <a:buFont typeface="Arial" panose="020B0604020202020204" pitchFamily="34" charset="0"/>
              <a:buChar char="•"/>
            </a:pPr>
            <a:r>
              <a:rPr lang="en-US" b="1" i="1" dirty="0"/>
              <a:t>He would not deceive the nations any longer, until the 1000 years were completed</a:t>
            </a:r>
          </a:p>
          <a:p>
            <a:pPr marL="125639" indent="-125639">
              <a:buFont typeface="Arial" panose="020B0604020202020204" pitchFamily="34" charset="0"/>
              <a:buChar char="•"/>
            </a:pPr>
            <a:r>
              <a:rPr lang="en-US" b="1" i="1" dirty="0"/>
              <a:t>Then released for a short time</a:t>
            </a:r>
          </a:p>
          <a:p>
            <a:pPr marL="125639" indent="-125639">
              <a:buFont typeface="Arial" panose="020B0604020202020204" pitchFamily="34" charset="0"/>
              <a:buChar char="•"/>
            </a:pPr>
            <a:endParaRPr lang="en-US" b="1" i="1" dirty="0"/>
          </a:p>
          <a:p>
            <a:r>
              <a:rPr lang="en-US" b="0" i="1" dirty="0"/>
              <a:t>Luke 8:31</a:t>
            </a:r>
          </a:p>
          <a:p>
            <a:pPr marL="125639" indent="-125639">
              <a:buFont typeface="Arial" panose="020B0604020202020204" pitchFamily="34" charset="0"/>
              <a:buChar char="•"/>
            </a:pPr>
            <a:r>
              <a:rPr lang="en-US" b="0" i="1" dirty="0"/>
              <a:t>And the demons kept begging Jesus not to order them to go into the Abyss.</a:t>
            </a:r>
          </a:p>
          <a:p>
            <a:pPr marL="125639" indent="-125639">
              <a:buFont typeface="Arial" panose="020B0604020202020204" pitchFamily="34" charset="0"/>
              <a:buChar char="•"/>
            </a:pPr>
            <a:endParaRPr lang="en-US" b="0" i="1" dirty="0"/>
          </a:p>
          <a:p>
            <a:r>
              <a:rPr lang="en-US" b="0" i="1" dirty="0"/>
              <a:t>2 Peter 2:4</a:t>
            </a:r>
          </a:p>
          <a:p>
            <a:pPr marL="125639" indent="-125639">
              <a:buFont typeface="Arial" panose="020B0604020202020204" pitchFamily="34" charset="0"/>
              <a:buChar char="•"/>
            </a:pPr>
            <a:r>
              <a:rPr lang="en-US" b="0" i="1" dirty="0"/>
              <a:t>For if God did not spare the angels when they sinned, but cast them deep into hell, placing them in chains of darkness to be held for judgment;</a:t>
            </a:r>
          </a:p>
          <a:p>
            <a:pPr marL="125639" indent="-125639">
              <a:buFont typeface="Arial" panose="020B0604020202020204" pitchFamily="34" charset="0"/>
              <a:buChar char="•"/>
            </a:pPr>
            <a:endParaRPr lang="en-US" b="1" i="1" dirty="0"/>
          </a:p>
          <a:p>
            <a:r>
              <a:rPr lang="en-US" b="0" i="1" dirty="0"/>
              <a:t>Jude 1:6</a:t>
            </a:r>
          </a:p>
          <a:p>
            <a:pPr marL="125639" indent="-125639">
              <a:buFont typeface="Arial" panose="020B0604020202020204" pitchFamily="34" charset="0"/>
              <a:buChar char="•"/>
            </a:pPr>
            <a:r>
              <a:rPr lang="en-US" b="0" i="1" dirty="0"/>
              <a:t>And the angels which kept not their first estate, but left their own habitation, he hath reserved in everlasting chains under darkness unto the judgment of the great day.</a:t>
            </a:r>
          </a:p>
        </p:txBody>
      </p:sp>
      <p:sp>
        <p:nvSpPr>
          <p:cNvPr id="4" name="Slide Number Placeholder 3"/>
          <p:cNvSpPr>
            <a:spLocks noGrp="1"/>
          </p:cNvSpPr>
          <p:nvPr>
            <p:ph type="sldNum" sz="quarter" idx="5"/>
          </p:nvPr>
        </p:nvSpPr>
        <p:spPr/>
        <p:txBody>
          <a:bodyPr/>
          <a:lstStyle/>
          <a:p>
            <a:fld id="{AAC37792-3584-8F44-A228-D4CCCED21F2F}" type="slidenum">
              <a:rPr lang="en-US" smtClean="0"/>
              <a:t>10</a:t>
            </a:fld>
            <a:endParaRPr lang="en-US"/>
          </a:p>
        </p:txBody>
      </p:sp>
    </p:spTree>
    <p:extLst>
      <p:ext uri="{BB962C8B-B14F-4D97-AF65-F5344CB8AC3E}">
        <p14:creationId xmlns:p14="http://schemas.microsoft.com/office/powerpoint/2010/main" val="190367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VERSES 4-10</a:t>
            </a:r>
          </a:p>
          <a:p>
            <a:endParaRPr lang="en-US" b="1" dirty="0"/>
          </a:p>
          <a:p>
            <a:r>
              <a:rPr lang="en-US" b="1" dirty="0"/>
              <a:t>https://www.blueletterbible.org/faq/mill.cfm</a:t>
            </a:r>
          </a:p>
          <a:p>
            <a:pPr algn="l"/>
            <a:endParaRPr lang="en-US" b="1" i="0" dirty="0">
              <a:solidFill>
                <a:srgbClr val="FFFFFF"/>
              </a:solidFill>
              <a:effectLst/>
              <a:latin typeface="arial" panose="020B0604020202020204" pitchFamily="34" charset="0"/>
            </a:endParaRPr>
          </a:p>
          <a:p>
            <a:pPr algn="l"/>
            <a:r>
              <a:rPr lang="en-US" b="1" i="0" dirty="0">
                <a:solidFill>
                  <a:srgbClr val="FFFFFF"/>
                </a:solidFill>
                <a:effectLst/>
                <a:latin typeface="arial" panose="020B0604020202020204" pitchFamily="34" charset="0"/>
              </a:rPr>
              <a:t>Why Is This Millennium in Question?</a:t>
            </a:r>
          </a:p>
          <a:p>
            <a:pPr algn="just" fontAlgn="base"/>
            <a:r>
              <a:rPr lang="en-US" b="0" i="0" dirty="0">
                <a:solidFill>
                  <a:srgbClr val="0A0A0A"/>
                </a:solidFill>
                <a:effectLst/>
                <a:latin typeface="arial" panose="020B0604020202020204" pitchFamily="34" charset="0"/>
              </a:rPr>
              <a:t>Some see this as a future earthly </a:t>
            </a:r>
            <a:r>
              <a:rPr lang="en-US" b="1" i="0" u="none" strike="noStrike" dirty="0">
                <a:solidFill>
                  <a:srgbClr val="39547F"/>
                </a:solidFill>
                <a:effectLst/>
                <a:latin typeface="arial" panose="020B0604020202020204" pitchFamily="34" charset="0"/>
              </a:rPr>
              <a:t>theocracy</a:t>
            </a:r>
            <a:r>
              <a:rPr lang="en-US" b="0" i="0" dirty="0">
                <a:solidFill>
                  <a:srgbClr val="0A0A0A"/>
                </a:solidFill>
                <a:effectLst/>
                <a:latin typeface="arial" panose="020B0604020202020204" pitchFamily="34" charset="0"/>
              </a:rPr>
              <a:t> by which Christ will rule over the nations for a thousand years. Others see it as a time during which Christ will rule earth from heaven through the life-changing power of the Gospel. Still others look at it in another way. And the multitude of others holds a multitude of other interpretations.</a:t>
            </a:r>
          </a:p>
          <a:p>
            <a:pPr algn="just" fontAlgn="base"/>
            <a:r>
              <a:rPr lang="en-US" b="0" i="0" dirty="0">
                <a:solidFill>
                  <a:srgbClr val="0A0A0A"/>
                </a:solidFill>
                <a:effectLst/>
                <a:latin typeface="arial" panose="020B0604020202020204" pitchFamily="34" charset="0"/>
              </a:rPr>
              <a:t>One's final interpretation of the thousand years from </a:t>
            </a:r>
            <a:r>
              <a:rPr lang="en-US" b="0" i="0" u="none" strike="noStrike" dirty="0">
                <a:solidFill>
                  <a:srgbClr val="39547F"/>
                </a:solidFill>
                <a:effectLst/>
                <a:latin typeface="arial" panose="020B0604020202020204" pitchFamily="34" charset="0"/>
                <a:hlinkClick r:id="rId3">
                  <a:extLst>
                    <a:ext uri="{A12FA001-AC4F-418D-AE19-62706E023703}">
                      <ahyp:hlinkClr xmlns:ahyp="http://schemas.microsoft.com/office/drawing/2018/hyperlinkcolor" val="tx"/>
                    </a:ext>
                  </a:extLst>
                </a:hlinkClick>
              </a:rPr>
              <a:t>Revelation 20</a:t>
            </a:r>
            <a:r>
              <a:rPr lang="en-US" b="0" i="0" dirty="0">
                <a:solidFill>
                  <a:srgbClr val="0A0A0A"/>
                </a:solidFill>
                <a:effectLst/>
                <a:latin typeface="arial" panose="020B0604020202020204" pitchFamily="34" charset="0"/>
              </a:rPr>
              <a:t> depends more upon certain factors related to a Christian's </a:t>
            </a:r>
            <a:r>
              <a:rPr lang="en-US" b="1" i="0" u="none" strike="noStrike" dirty="0">
                <a:solidFill>
                  <a:srgbClr val="39547F"/>
                </a:solidFill>
                <a:effectLst/>
                <a:latin typeface="arial" panose="020B0604020202020204" pitchFamily="34" charset="0"/>
              </a:rPr>
              <a:t>hermeneutic</a:t>
            </a:r>
            <a:r>
              <a:rPr lang="en-US" b="0" i="0" dirty="0">
                <a:solidFill>
                  <a:srgbClr val="0A0A0A"/>
                </a:solidFill>
                <a:effectLst/>
                <a:latin typeface="arial" panose="020B0604020202020204" pitchFamily="34" charset="0"/>
              </a:rPr>
              <a:t> than the strict text of the ten much debated verses. There are several ways in which </a:t>
            </a:r>
            <a:r>
              <a:rPr lang="en-US" b="1" i="0" u="none" strike="noStrike" dirty="0">
                <a:solidFill>
                  <a:srgbClr val="39547F"/>
                </a:solidFill>
                <a:effectLst/>
                <a:latin typeface="arial" panose="020B0604020202020204" pitchFamily="34" charset="0"/>
              </a:rPr>
              <a:t>orthodox</a:t>
            </a:r>
            <a:r>
              <a:rPr lang="en-US" b="0" i="0" dirty="0">
                <a:solidFill>
                  <a:srgbClr val="0A0A0A"/>
                </a:solidFill>
                <a:effectLst/>
                <a:latin typeface="arial" panose="020B0604020202020204" pitchFamily="34" charset="0"/>
              </a:rPr>
              <a:t> Christians choose to come to Scripture and depending on which of these methods is used, one's understanding of eschatological issues — and a host of others as well — will experience changes both significant and trivial. And since one interprets Scripture primarily through the filter of his understanding of other passages in the Word, one's millennial view does have an effect (whether great or small) on the way in which he lives his life.</a:t>
            </a:r>
          </a:p>
          <a:p>
            <a:endParaRPr lang="en-US" b="1" dirty="0"/>
          </a:p>
        </p:txBody>
      </p:sp>
      <p:sp>
        <p:nvSpPr>
          <p:cNvPr id="4" name="Slide Number Placeholder 3"/>
          <p:cNvSpPr>
            <a:spLocks noGrp="1"/>
          </p:cNvSpPr>
          <p:nvPr>
            <p:ph type="sldNum" sz="quarter" idx="5"/>
          </p:nvPr>
        </p:nvSpPr>
        <p:spPr/>
        <p:txBody>
          <a:bodyPr/>
          <a:lstStyle/>
          <a:p>
            <a:fld id="{AAC37792-3584-8F44-A228-D4CCCED21F2F}" type="slidenum">
              <a:rPr lang="en-US" smtClean="0"/>
              <a:t>11</a:t>
            </a:fld>
            <a:endParaRPr lang="en-US"/>
          </a:p>
        </p:txBody>
      </p:sp>
    </p:spTree>
    <p:extLst>
      <p:ext uri="{BB962C8B-B14F-4D97-AF65-F5344CB8AC3E}">
        <p14:creationId xmlns:p14="http://schemas.microsoft.com/office/powerpoint/2010/main" val="4136101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GREAT DISCUSSION OF THE THREE (FOUR) VIEWS:  https://www.blueletterbible.org/faq/mill.cfm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Conclusion </a:t>
            </a:r>
            <a:endParaRPr lang="en-US" dirty="0"/>
          </a:p>
          <a:p>
            <a:r>
              <a:rPr lang="en-US" dirty="0"/>
              <a:t>So what should be concluded from all of this? Before coming to a dogmatic millennial perspective, the lone fact that so many well-intentioned and intelligent Christians believe so variously when it comes to Revelation 20:1-15 must give us pause. The Book of Revelation itself is probably the most curious and oft-debated piece of the canon. This ought to place us in a position of caution when either accepting or dismissing another's interpretation.</a:t>
            </a:r>
          </a:p>
          <a:p>
            <a:endParaRPr lang="en-US" dirty="0"/>
          </a:p>
          <a:p>
            <a:r>
              <a:rPr lang="en-US" b="1" dirty="0"/>
              <a:t>https://www.thegospelcoalition.org/essay/views-of-the-millennium/</a:t>
            </a:r>
          </a:p>
          <a:p>
            <a:r>
              <a:rPr lang="en-US" dirty="0"/>
              <a:t>Alan S. Bandy...</a:t>
            </a:r>
          </a:p>
          <a:p>
            <a:r>
              <a:rPr lang="en-US" dirty="0"/>
              <a:t>When studying Revelation and eschatology it is all too easy to lose sight of the call of Christ in Revelation, which is to live victoriously as overcomers of sin, the world, and the devil and to remain faithful to him at all costs because he will make all things right in the end. Whatever view one thinks best reflects the teaching of Scripture, it must always be kept in mind that Scripture always presents the doctrine of last things as a motivation for faithful living. In the end, perhaps John Frame draws our attention to the most important eschatological point: “So far as I can see, every Bible passage about the return of Christ is written for a practical purpose –not to help us develop a theory of history, but to motivate our obedience.”</a:t>
            </a:r>
          </a:p>
          <a:p>
            <a:endParaRPr lang="en-US" dirty="0"/>
          </a:p>
          <a:p>
            <a:r>
              <a:rPr lang="en-US" b="1" dirty="0"/>
              <a:t>https://rediscoveringthebible.com/MillennialViews.html</a:t>
            </a:r>
          </a:p>
        </p:txBody>
      </p:sp>
      <p:sp>
        <p:nvSpPr>
          <p:cNvPr id="4" name="Slide Number Placeholder 3"/>
          <p:cNvSpPr>
            <a:spLocks noGrp="1"/>
          </p:cNvSpPr>
          <p:nvPr>
            <p:ph type="sldNum" sz="quarter" idx="5"/>
          </p:nvPr>
        </p:nvSpPr>
        <p:spPr/>
        <p:txBody>
          <a:bodyPr/>
          <a:lstStyle/>
          <a:p>
            <a:fld id="{AAC37792-3584-8F44-A228-D4CCCED21F2F}" type="slidenum">
              <a:rPr lang="en-US" smtClean="0"/>
              <a:t>12</a:t>
            </a:fld>
            <a:endParaRPr lang="en-US"/>
          </a:p>
        </p:txBody>
      </p:sp>
    </p:spTree>
    <p:extLst>
      <p:ext uri="{BB962C8B-B14F-4D97-AF65-F5344CB8AC3E}">
        <p14:creationId xmlns:p14="http://schemas.microsoft.com/office/powerpoint/2010/main" val="1202369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1912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4212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2481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12592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3480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279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8340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1262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12/9/2020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69024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5798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395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192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983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0684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8592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0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835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12/9/2020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7174351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blueletterbible.org/faq/mill.cfm"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rediscoveringthebible.com/MillennialViews.html" TargetMode="External"/><Relationship Id="rId4" Type="http://schemas.openxmlformats.org/officeDocument/2006/relationships/hyperlink" Target="https://www.thegospelcoalition.org/essay/views-of-the-millenniu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faithprinceton.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5">
            <a:extLst>
              <a:ext uri="{28A0092B-C50C-407E-A947-70E740481C1C}">
                <a14:useLocalDpi xmlns:a14="http://schemas.microsoft.com/office/drawing/2010/main" val="0"/>
              </a:ext>
            </a:extLst>
          </a:blip>
          <a:srcRect t="79" b="24921"/>
          <a:stretch/>
        </p:blipFill>
        <p:spPr>
          <a:xfrm>
            <a:off x="20" y="10"/>
            <a:ext cx="12191980" cy="6857990"/>
          </a:xfrm>
          <a:prstGeom prst="rect">
            <a:avLst/>
          </a:prstGeom>
          <a:ln>
            <a:noFill/>
          </a:ln>
        </p:spPr>
      </p:pic>
      <p:pic>
        <p:nvPicPr>
          <p:cNvPr id="2" name="Reckless Love Guitar">
            <a:hlinkClick r:id="" action="ppaction://media"/>
            <a:extLst>
              <a:ext uri="{FF2B5EF4-FFF2-40B4-BE49-F238E27FC236}">
                <a16:creationId xmlns:a16="http://schemas.microsoft.com/office/drawing/2014/main" id="{96792106-0699-44A2-8005-11331AE857AC}"/>
              </a:ext>
            </a:extLst>
          </p:cNvPr>
          <p:cNvPicPr>
            <a:picLocks noChangeAspect="1"/>
          </p:cNvPicPr>
          <p:nvPr>
            <a:audioFile r:link="rId1"/>
            <p:extLst>
              <p:ext uri="{DAA4B4D4-6D71-4841-9C94-3DE7FCFB9230}">
                <p14:media xmlns:p14="http://schemas.microsoft.com/office/powerpoint/2010/main" r:embed="rId2">
                  <p14:trim st="117743"/>
                  <p14:fade in="20750" out="60750"/>
                </p14:media>
              </p:ext>
            </p:extLst>
          </p:nvPr>
        </p:nvPicPr>
        <p:blipFill>
          <a:blip r:embed="rId6"/>
          <a:stretch>
            <a:fillRect/>
          </a:stretch>
        </p:blipFill>
        <p:spPr>
          <a:xfrm flipV="1">
            <a:off x="10789920" y="5669280"/>
            <a:ext cx="734568" cy="734568"/>
          </a:xfrm>
          <a:prstGeom prst="rect">
            <a:avLst/>
          </a:prstGeom>
          <a:noFill/>
          <a:ln>
            <a:noFill/>
          </a:ln>
        </p:spPr>
      </p:pic>
    </p:spTree>
    <p:extLst>
      <p:ext uri="{BB962C8B-B14F-4D97-AF65-F5344CB8AC3E}">
        <p14:creationId xmlns:p14="http://schemas.microsoft.com/office/powerpoint/2010/main" val="108358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303"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t>Revelation 20:1-3  The Dragon Locked Up</a:t>
            </a:r>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4081117"/>
          </a:xfrm>
          <a:prstGeom prst="rect">
            <a:avLst/>
          </a:prstGeom>
        </p:spPr>
        <p:txBody>
          <a:bodyPr wrap="square">
            <a:spAutoFit/>
          </a:bodyPr>
          <a:lstStyle/>
          <a:p>
            <a:pPr lvl="0">
              <a:lnSpc>
                <a:spcPct val="90000"/>
              </a:lnSpc>
              <a:spcBef>
                <a:spcPts val="1000"/>
              </a:spcBef>
              <a:defRPr/>
            </a:pPr>
            <a:r>
              <a:rPr lang="en-US" sz="3200" i="1" dirty="0">
                <a:solidFill>
                  <a:prstClr val="white"/>
                </a:solidFill>
              </a:rPr>
              <a:t>1 Then I saw an </a:t>
            </a:r>
            <a:r>
              <a:rPr lang="en-US" sz="3200" b="1" i="1" u="sng" dirty="0">
                <a:solidFill>
                  <a:prstClr val="white"/>
                </a:solidFill>
              </a:rPr>
              <a:t>angel</a:t>
            </a:r>
            <a:r>
              <a:rPr lang="en-US" sz="3200" i="1" dirty="0">
                <a:solidFill>
                  <a:prstClr val="white"/>
                </a:solidFill>
              </a:rPr>
              <a:t> coming down from heaven, </a:t>
            </a:r>
            <a:r>
              <a:rPr lang="en-US" sz="3200" b="1" i="1" u="sng" dirty="0">
                <a:solidFill>
                  <a:prstClr val="white"/>
                </a:solidFill>
              </a:rPr>
              <a:t>holding the key of the abyss and a great chain in his hand</a:t>
            </a:r>
            <a:r>
              <a:rPr lang="en-US" sz="3200" i="1" dirty="0">
                <a:solidFill>
                  <a:prstClr val="white"/>
                </a:solidFill>
              </a:rPr>
              <a:t>. 2 And he took hold of the dragon, the serpent of old, who is the devil and Satan, and </a:t>
            </a:r>
            <a:r>
              <a:rPr lang="en-US" sz="3200" b="1" i="1" u="sng" dirty="0">
                <a:solidFill>
                  <a:prstClr val="white"/>
                </a:solidFill>
              </a:rPr>
              <a:t>bound him for a thousand years</a:t>
            </a:r>
            <a:r>
              <a:rPr lang="en-US" sz="3200" i="1" dirty="0">
                <a:solidFill>
                  <a:prstClr val="white"/>
                </a:solidFill>
              </a:rPr>
              <a:t>; 3 and he threw him into the </a:t>
            </a:r>
            <a:r>
              <a:rPr lang="en-US" sz="3200" b="1" i="1" u="sng" dirty="0">
                <a:solidFill>
                  <a:prstClr val="white"/>
                </a:solidFill>
              </a:rPr>
              <a:t>abyss</a:t>
            </a:r>
            <a:r>
              <a:rPr lang="en-US" sz="3200" i="1" dirty="0">
                <a:solidFill>
                  <a:prstClr val="white"/>
                </a:solidFill>
              </a:rPr>
              <a:t> and </a:t>
            </a:r>
            <a:r>
              <a:rPr lang="en-US" sz="3200" b="1" i="1" u="sng" dirty="0">
                <a:solidFill>
                  <a:prstClr val="white"/>
                </a:solidFill>
              </a:rPr>
              <a:t>shut it and sealed it</a:t>
            </a:r>
            <a:r>
              <a:rPr lang="en-US" sz="3200" i="1" dirty="0">
                <a:solidFill>
                  <a:prstClr val="white"/>
                </a:solidFill>
              </a:rPr>
              <a:t> over him, so that he </a:t>
            </a:r>
            <a:r>
              <a:rPr lang="en-US" sz="3200" b="1" i="1" u="sng" dirty="0">
                <a:solidFill>
                  <a:prstClr val="white"/>
                </a:solidFill>
              </a:rPr>
              <a:t>would not deceive the nations any longer, until the thousand years were completed</a:t>
            </a:r>
            <a:r>
              <a:rPr lang="en-US" sz="3200" i="1" dirty="0">
                <a:solidFill>
                  <a:prstClr val="white"/>
                </a:solidFill>
              </a:rPr>
              <a:t>; after these things he must be </a:t>
            </a:r>
            <a:r>
              <a:rPr lang="en-US" sz="3200" b="1" i="1" u="sng" dirty="0">
                <a:solidFill>
                  <a:prstClr val="white"/>
                </a:solidFill>
              </a:rPr>
              <a:t>released for a short time</a:t>
            </a:r>
            <a:r>
              <a:rPr lang="en-US" sz="3200" i="1" dirty="0">
                <a:solidFill>
                  <a:prstClr val="white"/>
                </a:solidFill>
              </a:rPr>
              <a:t>.</a:t>
            </a:r>
            <a:endParaRPr lang="en-US" sz="3200" b="1" i="1" u="sng" dirty="0">
              <a:solidFill>
                <a:prstClr val="white"/>
              </a:solidFill>
            </a:endParaRPr>
          </a:p>
        </p:txBody>
      </p:sp>
    </p:spTree>
    <p:extLst>
      <p:ext uri="{BB962C8B-B14F-4D97-AF65-F5344CB8AC3E}">
        <p14:creationId xmlns:p14="http://schemas.microsoft.com/office/powerpoint/2010/main" val="340399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FB2B-66A1-4A69-B90A-C8722E1687A4}"/>
              </a:ext>
            </a:extLst>
          </p:cNvPr>
          <p:cNvSpPr>
            <a:spLocks noGrp="1"/>
          </p:cNvSpPr>
          <p:nvPr>
            <p:ph type="title"/>
          </p:nvPr>
        </p:nvSpPr>
        <p:spPr/>
        <p:txBody>
          <a:bodyPr/>
          <a:lstStyle/>
          <a:p>
            <a:r>
              <a:rPr lang="en-US" dirty="0"/>
              <a:t>MILLENIAL VIEWS OF REVELATION</a:t>
            </a:r>
          </a:p>
        </p:txBody>
      </p:sp>
      <p:sp>
        <p:nvSpPr>
          <p:cNvPr id="3" name="Rectangle 2">
            <a:extLst>
              <a:ext uri="{FF2B5EF4-FFF2-40B4-BE49-F238E27FC236}">
                <a16:creationId xmlns:a16="http://schemas.microsoft.com/office/drawing/2014/main" id="{2DE286D1-4031-422A-8041-39AF4449A527}"/>
              </a:ext>
            </a:extLst>
          </p:cNvPr>
          <p:cNvSpPr/>
          <p:nvPr/>
        </p:nvSpPr>
        <p:spPr>
          <a:xfrm>
            <a:off x="949778" y="1950042"/>
            <a:ext cx="10969506" cy="4722318"/>
          </a:xfrm>
          <a:prstGeom prst="rect">
            <a:avLst/>
          </a:prstGeom>
        </p:spPr>
        <p:txBody>
          <a:bodyPr wrap="square">
            <a:spAutoFit/>
          </a:bodyPr>
          <a:lstStyle/>
          <a:p>
            <a:pPr lvl="0">
              <a:lnSpc>
                <a:spcPct val="90000"/>
              </a:lnSpc>
              <a:spcBef>
                <a:spcPts val="1000"/>
              </a:spcBef>
              <a:defRPr/>
            </a:pPr>
            <a:r>
              <a:rPr lang="en-US" sz="4800" b="1" dirty="0">
                <a:solidFill>
                  <a:prstClr val="white"/>
                </a:solidFill>
              </a:rPr>
              <a:t>MILLENIAL REIGN = 1,000 YEARS</a:t>
            </a:r>
          </a:p>
          <a:p>
            <a:pPr marL="457200" lvl="0" indent="-457200">
              <a:lnSpc>
                <a:spcPct val="90000"/>
              </a:lnSpc>
              <a:spcBef>
                <a:spcPts val="1000"/>
              </a:spcBef>
              <a:buFont typeface="Arial" panose="020B0604020202020204" pitchFamily="34" charset="0"/>
              <a:buChar char="•"/>
              <a:defRPr/>
            </a:pPr>
            <a:r>
              <a:rPr lang="en-US" sz="4800" b="1" i="1" u="sng" dirty="0">
                <a:solidFill>
                  <a:prstClr val="white"/>
                </a:solidFill>
              </a:rPr>
              <a:t>AMILLENIALISM</a:t>
            </a:r>
          </a:p>
          <a:p>
            <a:pPr marL="457200" indent="-457200">
              <a:lnSpc>
                <a:spcPct val="90000"/>
              </a:lnSpc>
              <a:spcBef>
                <a:spcPts val="1000"/>
              </a:spcBef>
              <a:buFont typeface="Arial" panose="020B0604020202020204" pitchFamily="34" charset="0"/>
              <a:buChar char="•"/>
              <a:defRPr/>
            </a:pPr>
            <a:r>
              <a:rPr lang="en-US" sz="4800" b="1" i="1" u="sng" dirty="0">
                <a:solidFill>
                  <a:prstClr val="white"/>
                </a:solidFill>
              </a:rPr>
              <a:t>POSTMILLENIALISM</a:t>
            </a:r>
          </a:p>
          <a:p>
            <a:pPr marL="457200" lvl="0" indent="-457200">
              <a:lnSpc>
                <a:spcPct val="90000"/>
              </a:lnSpc>
              <a:spcBef>
                <a:spcPts val="1000"/>
              </a:spcBef>
              <a:buFont typeface="Arial" panose="020B0604020202020204" pitchFamily="34" charset="0"/>
              <a:buChar char="•"/>
              <a:defRPr/>
            </a:pPr>
            <a:r>
              <a:rPr lang="en-US" sz="4800" b="1" i="1" u="sng" dirty="0">
                <a:solidFill>
                  <a:prstClr val="white"/>
                </a:solidFill>
              </a:rPr>
              <a:t>PREMILLENIALISM</a:t>
            </a:r>
          </a:p>
          <a:p>
            <a:pPr marL="1600200" lvl="2" indent="-685800">
              <a:lnSpc>
                <a:spcPct val="90000"/>
              </a:lnSpc>
              <a:spcBef>
                <a:spcPts val="1000"/>
              </a:spcBef>
              <a:buFont typeface="Arial" panose="020B0604020202020204" pitchFamily="34" charset="0"/>
              <a:buChar char="•"/>
              <a:defRPr/>
            </a:pPr>
            <a:r>
              <a:rPr lang="en-US" sz="4800" b="1" i="1" dirty="0">
                <a:solidFill>
                  <a:prstClr val="white"/>
                </a:solidFill>
              </a:rPr>
              <a:t>(Historical or Dispensational)</a:t>
            </a:r>
          </a:p>
          <a:p>
            <a:pPr marL="2514600" lvl="4" indent="-685800">
              <a:lnSpc>
                <a:spcPct val="90000"/>
              </a:lnSpc>
              <a:spcBef>
                <a:spcPts val="1000"/>
              </a:spcBef>
              <a:buFont typeface="Arial" panose="020B0604020202020204" pitchFamily="34" charset="0"/>
              <a:buChar char="•"/>
              <a:defRPr/>
            </a:pPr>
            <a:r>
              <a:rPr lang="en-US" sz="4800" b="1" dirty="0">
                <a:solidFill>
                  <a:prstClr val="white"/>
                </a:solidFill>
              </a:rPr>
              <a:t>[Pre-</a:t>
            </a:r>
            <a:r>
              <a:rPr lang="en-US" sz="4800" b="1" dirty="0" err="1">
                <a:solidFill>
                  <a:prstClr val="white"/>
                </a:solidFill>
              </a:rPr>
              <a:t>trib</a:t>
            </a:r>
            <a:r>
              <a:rPr lang="en-US" sz="4800" b="1" dirty="0">
                <a:solidFill>
                  <a:prstClr val="white"/>
                </a:solidFill>
              </a:rPr>
              <a:t>, Mid-</a:t>
            </a:r>
            <a:r>
              <a:rPr lang="en-US" sz="4800" b="1" dirty="0" err="1">
                <a:solidFill>
                  <a:prstClr val="white"/>
                </a:solidFill>
              </a:rPr>
              <a:t>trib</a:t>
            </a:r>
            <a:r>
              <a:rPr lang="en-US" sz="4800" b="1" dirty="0">
                <a:solidFill>
                  <a:prstClr val="white"/>
                </a:solidFill>
              </a:rPr>
              <a:t>, Post-</a:t>
            </a:r>
            <a:r>
              <a:rPr lang="en-US" sz="4800" b="1" dirty="0" err="1">
                <a:solidFill>
                  <a:prstClr val="white"/>
                </a:solidFill>
              </a:rPr>
              <a:t>trib</a:t>
            </a:r>
            <a:r>
              <a:rPr lang="en-US" sz="4800" b="1" dirty="0">
                <a:solidFill>
                  <a:prstClr val="white"/>
                </a:solidFill>
              </a:rPr>
              <a:t>]</a:t>
            </a:r>
          </a:p>
        </p:txBody>
      </p:sp>
    </p:spTree>
    <p:extLst>
      <p:ext uri="{BB962C8B-B14F-4D97-AF65-F5344CB8AC3E}">
        <p14:creationId xmlns:p14="http://schemas.microsoft.com/office/powerpoint/2010/main" val="203341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95464-E4FD-4CBA-B088-52D4EB5FB79A}"/>
              </a:ext>
            </a:extLst>
          </p:cNvPr>
          <p:cNvSpPr>
            <a:spLocks noGrp="1"/>
          </p:cNvSpPr>
          <p:nvPr>
            <p:ph type="title"/>
          </p:nvPr>
        </p:nvSpPr>
        <p:spPr/>
        <p:txBody>
          <a:bodyPr/>
          <a:lstStyle/>
          <a:p>
            <a:r>
              <a:rPr lang="en-US" b="1" dirty="0"/>
              <a:t>DISCUSSION OF THE THREE (FOUR) VIEWS: </a:t>
            </a:r>
          </a:p>
        </p:txBody>
      </p:sp>
      <p:sp>
        <p:nvSpPr>
          <p:cNvPr id="3" name="Rectangle 2">
            <a:extLst>
              <a:ext uri="{FF2B5EF4-FFF2-40B4-BE49-F238E27FC236}">
                <a16:creationId xmlns:a16="http://schemas.microsoft.com/office/drawing/2014/main" id="{C859ED26-297F-45EB-8153-FFFDDF18B3EC}"/>
              </a:ext>
            </a:extLst>
          </p:cNvPr>
          <p:cNvSpPr/>
          <p:nvPr/>
        </p:nvSpPr>
        <p:spPr>
          <a:xfrm>
            <a:off x="348343" y="2134454"/>
            <a:ext cx="11495314" cy="3970318"/>
          </a:xfrm>
          <a:prstGeom prst="rect">
            <a:avLst/>
          </a:prstGeom>
        </p:spPr>
        <p:txBody>
          <a:bodyPr wrap="square">
            <a:spAutoFit/>
          </a:bodyPr>
          <a:lstStyle/>
          <a:p>
            <a:pPr marL="571500" indent="-571500">
              <a:buFont typeface="Arial" panose="020B0604020202020204" pitchFamily="34" charset="0"/>
              <a:buChar char="•"/>
            </a:pPr>
            <a:r>
              <a:rPr lang="en-US" sz="3600" dirty="0">
                <a:hlinkClick r:id="rId3"/>
              </a:rPr>
              <a:t>https://www.blueletterbible.org/faq/mill.cfm</a:t>
            </a:r>
            <a:endParaRPr lang="en-US" sz="3600" dirty="0"/>
          </a:p>
          <a:p>
            <a:pPr marL="571500" indent="-571500">
              <a:buFont typeface="Arial" panose="020B0604020202020204" pitchFamily="34" charset="0"/>
              <a:buChar char="•"/>
            </a:pPr>
            <a:r>
              <a:rPr lang="en-US" sz="3600" dirty="0">
                <a:hlinkClick r:id="rId4"/>
              </a:rPr>
              <a:t>https://www.thegospelcoalition.org/essay/views-of-the-millennium/</a:t>
            </a:r>
            <a:endParaRPr lang="en-US" sz="3600" dirty="0"/>
          </a:p>
          <a:p>
            <a:pPr marL="1485900" lvl="2" indent="-571500">
              <a:buFont typeface="Arial" panose="020B0604020202020204" pitchFamily="34" charset="0"/>
              <a:buChar char="•"/>
            </a:pPr>
            <a:r>
              <a:rPr lang="en-US" sz="3600" dirty="0"/>
              <a:t>Alan S. Bandy</a:t>
            </a:r>
          </a:p>
          <a:p>
            <a:pPr marL="571500" indent="-571500">
              <a:buFont typeface="Arial" panose="020B0604020202020204" pitchFamily="34" charset="0"/>
              <a:buChar char="•"/>
            </a:pPr>
            <a:r>
              <a:rPr lang="en-US" sz="3600" dirty="0">
                <a:hlinkClick r:id="rId5"/>
              </a:rPr>
              <a:t>https://rediscoveringthebible.com/MillennialViews.html</a:t>
            </a:r>
            <a:endParaRPr lang="en-US" sz="3600" dirty="0"/>
          </a:p>
          <a:p>
            <a:pPr marL="1485900" lvl="2" indent="-571500">
              <a:buFont typeface="Arial" panose="020B0604020202020204" pitchFamily="34" charset="0"/>
              <a:buChar char="•"/>
            </a:pPr>
            <a:r>
              <a:rPr lang="en-US" sz="3600" dirty="0"/>
              <a:t>Kenneth J. Morgan</a:t>
            </a:r>
          </a:p>
        </p:txBody>
      </p:sp>
    </p:spTree>
    <p:extLst>
      <p:ext uri="{BB962C8B-B14F-4D97-AF65-F5344CB8AC3E}">
        <p14:creationId xmlns:p14="http://schemas.microsoft.com/office/powerpoint/2010/main" val="396679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t>Revelation 20:1-10 The </a:t>
            </a:r>
            <a:r>
              <a:rPr lang="en-US" dirty="0" err="1"/>
              <a:t>Millenial</a:t>
            </a:r>
            <a:r>
              <a:rPr lang="en-US" dirty="0"/>
              <a:t> Reign</a:t>
            </a:r>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3637919"/>
          </a:xfrm>
          <a:prstGeom prst="rect">
            <a:avLst/>
          </a:prstGeom>
        </p:spPr>
        <p:txBody>
          <a:bodyPr wrap="square">
            <a:spAutoFit/>
          </a:bodyPr>
          <a:lstStyle/>
          <a:p>
            <a:pPr lvl="0">
              <a:lnSpc>
                <a:spcPct val="90000"/>
              </a:lnSpc>
              <a:spcBef>
                <a:spcPts val="1000"/>
              </a:spcBef>
              <a:defRPr/>
            </a:pPr>
            <a:r>
              <a:rPr lang="en-US" sz="3200" i="1" dirty="0">
                <a:solidFill>
                  <a:prstClr val="white"/>
                </a:solidFill>
              </a:rPr>
              <a:t>4 Then I saw </a:t>
            </a:r>
            <a:r>
              <a:rPr lang="en-US" sz="3200" b="1" i="1" u="sng" dirty="0">
                <a:solidFill>
                  <a:prstClr val="white"/>
                </a:solidFill>
              </a:rPr>
              <a:t>thrones</a:t>
            </a:r>
            <a:r>
              <a:rPr lang="en-US" sz="3200" i="1" dirty="0">
                <a:solidFill>
                  <a:prstClr val="white"/>
                </a:solidFill>
              </a:rPr>
              <a:t>, and </a:t>
            </a:r>
            <a:r>
              <a:rPr lang="en-US" sz="3200" b="1" i="1" u="sng" dirty="0">
                <a:solidFill>
                  <a:schemeClr val="bg1"/>
                </a:solidFill>
              </a:rPr>
              <a:t>they</a:t>
            </a:r>
            <a:r>
              <a:rPr lang="en-US" sz="3200" i="1" dirty="0">
                <a:solidFill>
                  <a:prstClr val="white"/>
                </a:solidFill>
              </a:rPr>
              <a:t> sat on them, and </a:t>
            </a:r>
            <a:r>
              <a:rPr lang="en-US" sz="3200" b="1" i="1" u="sng" dirty="0">
                <a:solidFill>
                  <a:prstClr val="white"/>
                </a:solidFill>
              </a:rPr>
              <a:t>judgment</a:t>
            </a:r>
            <a:r>
              <a:rPr lang="en-US" sz="3200" i="1" dirty="0">
                <a:solidFill>
                  <a:prstClr val="white"/>
                </a:solidFill>
              </a:rPr>
              <a:t> was given to them. And I saw </a:t>
            </a:r>
            <a:r>
              <a:rPr lang="en-US" sz="3200" b="1" i="1" u="sng" dirty="0">
                <a:solidFill>
                  <a:prstClr val="white"/>
                </a:solidFill>
              </a:rPr>
              <a:t>the souls of those who had been beheaded because of their testimony of Jesus and because of the word of God</a:t>
            </a:r>
            <a:r>
              <a:rPr lang="en-US" sz="3200" i="1" dirty="0">
                <a:solidFill>
                  <a:prstClr val="white"/>
                </a:solidFill>
              </a:rPr>
              <a:t>, and those who had not worshiped the beast or his image, and had not received the mark on their foreheads and on their hands; and they </a:t>
            </a:r>
            <a:r>
              <a:rPr lang="en-US" sz="3200" b="1" i="1" u="sng" dirty="0">
                <a:solidFill>
                  <a:prstClr val="white"/>
                </a:solidFill>
              </a:rPr>
              <a:t>came to life and reigned with Christ for a thousand years</a:t>
            </a:r>
            <a:r>
              <a:rPr lang="en-US" sz="3200" i="1" dirty="0">
                <a:solidFill>
                  <a:prstClr val="white"/>
                </a:solidFill>
              </a:rPr>
              <a:t>. </a:t>
            </a:r>
            <a:endParaRPr lang="en-US" sz="3200" b="1" i="1" u="sng" dirty="0">
              <a:solidFill>
                <a:prstClr val="white"/>
              </a:solidFill>
            </a:endParaRPr>
          </a:p>
        </p:txBody>
      </p:sp>
    </p:spTree>
    <p:extLst>
      <p:ext uri="{BB962C8B-B14F-4D97-AF65-F5344CB8AC3E}">
        <p14:creationId xmlns:p14="http://schemas.microsoft.com/office/powerpoint/2010/main" val="372194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3194721"/>
          </a:xfrm>
          <a:prstGeom prst="rect">
            <a:avLst/>
          </a:prstGeom>
        </p:spPr>
        <p:txBody>
          <a:bodyPr wrap="square">
            <a:spAutoFit/>
          </a:bodyPr>
          <a:lstStyle/>
          <a:p>
            <a:pPr lvl="0">
              <a:lnSpc>
                <a:spcPct val="90000"/>
              </a:lnSpc>
              <a:spcBef>
                <a:spcPts val="1000"/>
              </a:spcBef>
              <a:defRPr/>
            </a:pPr>
            <a:r>
              <a:rPr lang="en-US" sz="3200" i="1" dirty="0">
                <a:solidFill>
                  <a:prstClr val="white"/>
                </a:solidFill>
              </a:rPr>
              <a:t>5 The </a:t>
            </a:r>
            <a:r>
              <a:rPr lang="en-US" sz="3200" b="1" i="1" dirty="0">
                <a:solidFill>
                  <a:prstClr val="white"/>
                </a:solidFill>
              </a:rPr>
              <a:t>rest of the dead did not come to life until the thousand years were completed</a:t>
            </a:r>
            <a:r>
              <a:rPr lang="en-US" sz="3200" i="1" dirty="0">
                <a:solidFill>
                  <a:prstClr val="white"/>
                </a:solidFill>
              </a:rPr>
              <a:t>. This is </a:t>
            </a:r>
            <a:r>
              <a:rPr lang="en-US" sz="3200" b="1" i="1" u="sng" dirty="0">
                <a:solidFill>
                  <a:prstClr val="white"/>
                </a:solidFill>
                <a:effectLst>
                  <a:outerShdw blurRad="38100" dist="38100" dir="2700000" algn="tl">
                    <a:srgbClr val="000000">
                      <a:alpha val="43137"/>
                    </a:srgbClr>
                  </a:outerShdw>
                </a:effectLst>
              </a:rPr>
              <a:t>the first resurrection</a:t>
            </a:r>
            <a:r>
              <a:rPr lang="en-US" sz="3200" i="1" dirty="0">
                <a:solidFill>
                  <a:prstClr val="white"/>
                </a:solidFill>
              </a:rPr>
              <a:t>. 6 </a:t>
            </a:r>
            <a:r>
              <a:rPr lang="en-US" sz="3200" b="1" i="1" u="sng" dirty="0">
                <a:solidFill>
                  <a:prstClr val="white"/>
                </a:solidFill>
              </a:rPr>
              <a:t>Blessed and holy</a:t>
            </a:r>
            <a:r>
              <a:rPr lang="en-US" sz="3200" i="1" dirty="0">
                <a:solidFill>
                  <a:prstClr val="white"/>
                </a:solidFill>
              </a:rPr>
              <a:t> is the one who has a part in the first resurrection; over these </a:t>
            </a:r>
            <a:r>
              <a:rPr lang="en-US" sz="3200" b="1" i="1" u="sng" dirty="0">
                <a:solidFill>
                  <a:prstClr val="white"/>
                </a:solidFill>
              </a:rPr>
              <a:t>the second death has no power</a:t>
            </a:r>
            <a:r>
              <a:rPr lang="en-US" sz="3200" i="1" dirty="0">
                <a:solidFill>
                  <a:prstClr val="white"/>
                </a:solidFill>
              </a:rPr>
              <a:t>, but they will be </a:t>
            </a:r>
            <a:r>
              <a:rPr lang="en-US" sz="3200" b="1" i="1" u="sng" dirty="0">
                <a:solidFill>
                  <a:prstClr val="white"/>
                </a:solidFill>
              </a:rPr>
              <a:t>priests of God and of Christ, and will reign with Him for a thousand years</a:t>
            </a:r>
            <a:r>
              <a:rPr lang="en-US" sz="3200" i="1" dirty="0">
                <a:solidFill>
                  <a:prstClr val="white"/>
                </a:solidFill>
              </a:rPr>
              <a:t>.</a:t>
            </a:r>
            <a:endParaRPr lang="en-US" sz="3200" b="1" i="1" u="sng" dirty="0">
              <a:solidFill>
                <a:prstClr val="white"/>
              </a:solidFill>
            </a:endParaRPr>
          </a:p>
        </p:txBody>
      </p:sp>
      <p:sp>
        <p:nvSpPr>
          <p:cNvPr id="5" name="Title 4">
            <a:extLst>
              <a:ext uri="{FF2B5EF4-FFF2-40B4-BE49-F238E27FC236}">
                <a16:creationId xmlns:a16="http://schemas.microsoft.com/office/drawing/2014/main" id="{F13FFB89-3A25-402A-80BB-84DB043E115F}"/>
              </a:ext>
            </a:extLst>
          </p:cNvPr>
          <p:cNvSpPr>
            <a:spLocks noGrp="1"/>
          </p:cNvSpPr>
          <p:nvPr>
            <p:ph type="title"/>
          </p:nvPr>
        </p:nvSpPr>
        <p:spPr/>
        <p:txBody>
          <a:bodyPr/>
          <a:lstStyle/>
          <a:p>
            <a:r>
              <a:rPr lang="en-US" dirty="0">
                <a:solidFill>
                  <a:prstClr val="white"/>
                </a:solidFill>
              </a:rPr>
              <a:t>Revelation 20:1-10 The </a:t>
            </a:r>
            <a:r>
              <a:rPr lang="en-US" dirty="0" err="1">
                <a:solidFill>
                  <a:prstClr val="white"/>
                </a:solidFill>
              </a:rPr>
              <a:t>Millenial</a:t>
            </a:r>
            <a:r>
              <a:rPr lang="en-US" dirty="0">
                <a:solidFill>
                  <a:prstClr val="white"/>
                </a:solidFill>
              </a:rPr>
              <a:t> Reign</a:t>
            </a:r>
            <a:endParaRPr lang="en-US" dirty="0"/>
          </a:p>
        </p:txBody>
      </p:sp>
    </p:spTree>
    <p:extLst>
      <p:ext uri="{BB962C8B-B14F-4D97-AF65-F5344CB8AC3E}">
        <p14:creationId xmlns:p14="http://schemas.microsoft.com/office/powerpoint/2010/main" val="286046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solidFill>
                  <a:prstClr val="white"/>
                </a:solidFill>
              </a:rPr>
              <a:t>Revelation 20:1-10 The </a:t>
            </a:r>
            <a:r>
              <a:rPr lang="en-US" dirty="0" err="1">
                <a:solidFill>
                  <a:prstClr val="white"/>
                </a:solidFill>
              </a:rPr>
              <a:t>Millenial</a:t>
            </a:r>
            <a:r>
              <a:rPr lang="en-US" dirty="0">
                <a:solidFill>
                  <a:prstClr val="white"/>
                </a:solidFill>
              </a:rPr>
              <a:t> Reign</a:t>
            </a:r>
            <a:endParaRPr lang="en-US" dirty="0"/>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4081117"/>
          </a:xfrm>
          <a:prstGeom prst="rect">
            <a:avLst/>
          </a:prstGeom>
        </p:spPr>
        <p:txBody>
          <a:bodyPr wrap="square">
            <a:spAutoFit/>
          </a:bodyPr>
          <a:lstStyle/>
          <a:p>
            <a:pPr lvl="0">
              <a:lnSpc>
                <a:spcPct val="90000"/>
              </a:lnSpc>
              <a:spcBef>
                <a:spcPts val="1000"/>
              </a:spcBef>
              <a:defRPr/>
            </a:pPr>
            <a:r>
              <a:rPr lang="en-US" sz="3200" i="1" dirty="0">
                <a:solidFill>
                  <a:prstClr val="white"/>
                </a:solidFill>
              </a:rPr>
              <a:t>7 When the thousand years are </a:t>
            </a:r>
            <a:r>
              <a:rPr lang="en-US" sz="3200" b="1" i="1" u="sng" dirty="0">
                <a:solidFill>
                  <a:prstClr val="white"/>
                </a:solidFill>
              </a:rPr>
              <a:t>completed</a:t>
            </a:r>
            <a:r>
              <a:rPr lang="en-US" sz="3200" i="1" dirty="0">
                <a:solidFill>
                  <a:prstClr val="white"/>
                </a:solidFill>
              </a:rPr>
              <a:t>, </a:t>
            </a:r>
            <a:r>
              <a:rPr lang="en-US" sz="3200" b="1" i="1" u="sng" dirty="0">
                <a:solidFill>
                  <a:prstClr val="white"/>
                </a:solidFill>
              </a:rPr>
              <a:t>Satan will be released from his prison</a:t>
            </a:r>
            <a:r>
              <a:rPr lang="en-US" sz="3200" i="1" dirty="0">
                <a:solidFill>
                  <a:prstClr val="white"/>
                </a:solidFill>
              </a:rPr>
              <a:t>, 8 and will come out to </a:t>
            </a:r>
            <a:r>
              <a:rPr lang="en-US" sz="3200" b="1" i="1" u="sng" dirty="0">
                <a:solidFill>
                  <a:prstClr val="white"/>
                </a:solidFill>
              </a:rPr>
              <a:t>deceive the nations</a:t>
            </a:r>
            <a:r>
              <a:rPr lang="en-US" sz="3200" b="1" i="1" dirty="0">
                <a:solidFill>
                  <a:prstClr val="white"/>
                </a:solidFill>
              </a:rPr>
              <a:t> </a:t>
            </a:r>
            <a:r>
              <a:rPr lang="en-US" sz="3200" i="1" dirty="0">
                <a:solidFill>
                  <a:prstClr val="white"/>
                </a:solidFill>
              </a:rPr>
              <a:t>which are at </a:t>
            </a:r>
            <a:r>
              <a:rPr lang="en-US" sz="3200" b="1" i="1" u="sng" dirty="0">
                <a:solidFill>
                  <a:prstClr val="white"/>
                </a:solidFill>
              </a:rPr>
              <a:t>the four corners of the earth, Gog and Magog</a:t>
            </a:r>
            <a:r>
              <a:rPr lang="en-US" sz="3200" i="1" dirty="0">
                <a:solidFill>
                  <a:prstClr val="white"/>
                </a:solidFill>
              </a:rPr>
              <a:t>, to </a:t>
            </a:r>
            <a:r>
              <a:rPr lang="en-US" sz="3200" b="1" i="1" u="sng" dirty="0">
                <a:solidFill>
                  <a:prstClr val="white"/>
                </a:solidFill>
              </a:rPr>
              <a:t>gather them together</a:t>
            </a:r>
            <a:r>
              <a:rPr lang="en-US" sz="3200" i="1" dirty="0">
                <a:solidFill>
                  <a:prstClr val="white"/>
                </a:solidFill>
              </a:rPr>
              <a:t> for the war; the number of them is like the sand of the seashore. 9 And they came up on the broad plain of the earth and surr</a:t>
            </a:r>
            <a:r>
              <a:rPr lang="en-US" sz="3200" b="1" i="1" dirty="0">
                <a:solidFill>
                  <a:prstClr val="white"/>
                </a:solidFill>
              </a:rPr>
              <a:t>ounded the camp of the saints and the beloved city, and </a:t>
            </a:r>
            <a:r>
              <a:rPr lang="en-US" sz="3200" b="1" i="1" u="sng" dirty="0">
                <a:solidFill>
                  <a:prstClr val="white"/>
                </a:solidFill>
              </a:rPr>
              <a:t>fire came down from heaven and devoured them</a:t>
            </a:r>
            <a:r>
              <a:rPr lang="en-US" sz="3200" i="1" dirty="0">
                <a:solidFill>
                  <a:prstClr val="white"/>
                </a:solidFill>
              </a:rPr>
              <a:t>. </a:t>
            </a:r>
            <a:endParaRPr lang="en-US" sz="3200" b="1" i="1" u="sng" dirty="0">
              <a:solidFill>
                <a:prstClr val="white"/>
              </a:solidFill>
            </a:endParaRPr>
          </a:p>
        </p:txBody>
      </p:sp>
    </p:spTree>
    <p:extLst>
      <p:ext uri="{BB962C8B-B14F-4D97-AF65-F5344CB8AC3E}">
        <p14:creationId xmlns:p14="http://schemas.microsoft.com/office/powerpoint/2010/main" val="47568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solidFill>
                  <a:prstClr val="white"/>
                </a:solidFill>
              </a:rPr>
              <a:t>Revelation 20:1-10 The </a:t>
            </a:r>
            <a:r>
              <a:rPr lang="en-US" dirty="0" err="1">
                <a:solidFill>
                  <a:prstClr val="white"/>
                </a:solidFill>
              </a:rPr>
              <a:t>Millenial</a:t>
            </a:r>
            <a:r>
              <a:rPr lang="en-US" dirty="0">
                <a:solidFill>
                  <a:prstClr val="white"/>
                </a:solidFill>
              </a:rPr>
              <a:t> Reign</a:t>
            </a:r>
            <a:endParaRPr lang="en-US" dirty="0"/>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1865126"/>
          </a:xfrm>
          <a:prstGeom prst="rect">
            <a:avLst/>
          </a:prstGeom>
        </p:spPr>
        <p:txBody>
          <a:bodyPr wrap="square">
            <a:spAutoFit/>
          </a:bodyPr>
          <a:lstStyle/>
          <a:p>
            <a:pPr lvl="0">
              <a:lnSpc>
                <a:spcPct val="90000"/>
              </a:lnSpc>
              <a:spcBef>
                <a:spcPts val="1000"/>
              </a:spcBef>
              <a:defRPr/>
            </a:pPr>
            <a:r>
              <a:rPr lang="en-US" sz="3200" i="1" dirty="0">
                <a:solidFill>
                  <a:prstClr val="white"/>
                </a:solidFill>
              </a:rPr>
              <a:t>10 And </a:t>
            </a:r>
            <a:r>
              <a:rPr lang="en-US" sz="3200" b="1" i="1" u="sng" dirty="0">
                <a:solidFill>
                  <a:prstClr val="white"/>
                </a:solidFill>
              </a:rPr>
              <a:t>the devil who deceived them was thrown into the lake of fire and brimstone</a:t>
            </a:r>
            <a:r>
              <a:rPr lang="en-US" sz="3200" i="1" dirty="0">
                <a:solidFill>
                  <a:prstClr val="white"/>
                </a:solidFill>
              </a:rPr>
              <a:t>, where the beast and the false prophet are also; and they will be </a:t>
            </a:r>
            <a:r>
              <a:rPr lang="en-US" sz="3200" b="1" i="1" u="sng" dirty="0">
                <a:solidFill>
                  <a:prstClr val="white"/>
                </a:solidFill>
              </a:rPr>
              <a:t>tormented day and night forever and ever.</a:t>
            </a:r>
          </a:p>
        </p:txBody>
      </p:sp>
    </p:spTree>
    <p:extLst>
      <p:ext uri="{BB962C8B-B14F-4D97-AF65-F5344CB8AC3E}">
        <p14:creationId xmlns:p14="http://schemas.microsoft.com/office/powerpoint/2010/main" val="370538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FB2B-66A1-4A69-B90A-C8722E1687A4}"/>
              </a:ext>
            </a:extLst>
          </p:cNvPr>
          <p:cNvSpPr>
            <a:spLocks noGrp="1"/>
          </p:cNvSpPr>
          <p:nvPr>
            <p:ph type="title"/>
          </p:nvPr>
        </p:nvSpPr>
        <p:spPr/>
        <p:txBody>
          <a:bodyPr/>
          <a:lstStyle/>
          <a:p>
            <a:r>
              <a:rPr lang="en-US" dirty="0"/>
              <a:t>MILLENIAL VIEWS OF REVELATION</a:t>
            </a:r>
          </a:p>
        </p:txBody>
      </p:sp>
      <p:sp>
        <p:nvSpPr>
          <p:cNvPr id="3" name="Rectangle 2">
            <a:extLst>
              <a:ext uri="{FF2B5EF4-FFF2-40B4-BE49-F238E27FC236}">
                <a16:creationId xmlns:a16="http://schemas.microsoft.com/office/drawing/2014/main" id="{2DE286D1-4031-422A-8041-39AF4449A527}"/>
              </a:ext>
            </a:extLst>
          </p:cNvPr>
          <p:cNvSpPr/>
          <p:nvPr/>
        </p:nvSpPr>
        <p:spPr>
          <a:xfrm>
            <a:off x="949778" y="1950042"/>
            <a:ext cx="10969506" cy="4722318"/>
          </a:xfrm>
          <a:prstGeom prst="rect">
            <a:avLst/>
          </a:prstGeom>
        </p:spPr>
        <p:txBody>
          <a:bodyPr wrap="square">
            <a:spAutoFit/>
          </a:bodyPr>
          <a:lstStyle/>
          <a:p>
            <a:pPr lvl="0">
              <a:lnSpc>
                <a:spcPct val="90000"/>
              </a:lnSpc>
              <a:spcBef>
                <a:spcPts val="1000"/>
              </a:spcBef>
              <a:defRPr/>
            </a:pPr>
            <a:r>
              <a:rPr lang="en-US" sz="4800" b="1" dirty="0">
                <a:solidFill>
                  <a:prstClr val="white"/>
                </a:solidFill>
              </a:rPr>
              <a:t>MILLENIAL REIGN = 1,000 YEARS</a:t>
            </a:r>
          </a:p>
          <a:p>
            <a:pPr marL="457200" lvl="0" indent="-457200">
              <a:lnSpc>
                <a:spcPct val="90000"/>
              </a:lnSpc>
              <a:spcBef>
                <a:spcPts val="1000"/>
              </a:spcBef>
              <a:buFont typeface="Arial" panose="020B0604020202020204" pitchFamily="34" charset="0"/>
              <a:buChar char="•"/>
              <a:defRPr/>
            </a:pPr>
            <a:r>
              <a:rPr lang="en-US" sz="4800" b="1" i="1" u="sng" dirty="0">
                <a:solidFill>
                  <a:prstClr val="white"/>
                </a:solidFill>
              </a:rPr>
              <a:t>AMILLENIALISM</a:t>
            </a:r>
          </a:p>
          <a:p>
            <a:pPr marL="457200" indent="-457200">
              <a:lnSpc>
                <a:spcPct val="90000"/>
              </a:lnSpc>
              <a:spcBef>
                <a:spcPts val="1000"/>
              </a:spcBef>
              <a:buFont typeface="Arial" panose="020B0604020202020204" pitchFamily="34" charset="0"/>
              <a:buChar char="•"/>
              <a:defRPr/>
            </a:pPr>
            <a:r>
              <a:rPr lang="en-US" sz="4800" b="1" i="1" u="sng" dirty="0">
                <a:solidFill>
                  <a:prstClr val="white"/>
                </a:solidFill>
              </a:rPr>
              <a:t>POSTMILLENIALISM</a:t>
            </a:r>
          </a:p>
          <a:p>
            <a:pPr marL="457200" lvl="0" indent="-457200">
              <a:lnSpc>
                <a:spcPct val="90000"/>
              </a:lnSpc>
              <a:spcBef>
                <a:spcPts val="1000"/>
              </a:spcBef>
              <a:buFont typeface="Arial" panose="020B0604020202020204" pitchFamily="34" charset="0"/>
              <a:buChar char="•"/>
              <a:defRPr/>
            </a:pPr>
            <a:r>
              <a:rPr lang="en-US" sz="4800" b="1" i="1" u="sng" dirty="0">
                <a:solidFill>
                  <a:prstClr val="white"/>
                </a:solidFill>
              </a:rPr>
              <a:t>PREMILLENIALISM</a:t>
            </a:r>
          </a:p>
          <a:p>
            <a:pPr marL="1600200" lvl="2" indent="-685800">
              <a:lnSpc>
                <a:spcPct val="90000"/>
              </a:lnSpc>
              <a:spcBef>
                <a:spcPts val="1000"/>
              </a:spcBef>
              <a:buFont typeface="Arial" panose="020B0604020202020204" pitchFamily="34" charset="0"/>
              <a:buChar char="•"/>
              <a:defRPr/>
            </a:pPr>
            <a:r>
              <a:rPr lang="en-US" sz="4800" b="1" i="1" dirty="0">
                <a:solidFill>
                  <a:prstClr val="white"/>
                </a:solidFill>
              </a:rPr>
              <a:t>(Historical or Dispensational)</a:t>
            </a:r>
          </a:p>
          <a:p>
            <a:pPr marL="2514600" lvl="4" indent="-685800">
              <a:lnSpc>
                <a:spcPct val="90000"/>
              </a:lnSpc>
              <a:spcBef>
                <a:spcPts val="1000"/>
              </a:spcBef>
              <a:buFont typeface="Arial" panose="020B0604020202020204" pitchFamily="34" charset="0"/>
              <a:buChar char="•"/>
              <a:defRPr/>
            </a:pPr>
            <a:r>
              <a:rPr lang="en-US" sz="4800" b="1" dirty="0">
                <a:solidFill>
                  <a:prstClr val="white"/>
                </a:solidFill>
              </a:rPr>
              <a:t>[Pre-</a:t>
            </a:r>
            <a:r>
              <a:rPr lang="en-US" sz="4800" b="1" dirty="0" err="1">
                <a:solidFill>
                  <a:prstClr val="white"/>
                </a:solidFill>
              </a:rPr>
              <a:t>trib</a:t>
            </a:r>
            <a:r>
              <a:rPr lang="en-US" sz="4800" b="1" dirty="0">
                <a:solidFill>
                  <a:prstClr val="white"/>
                </a:solidFill>
              </a:rPr>
              <a:t>, Mid-</a:t>
            </a:r>
            <a:r>
              <a:rPr lang="en-US" sz="4800" b="1" dirty="0" err="1">
                <a:solidFill>
                  <a:prstClr val="white"/>
                </a:solidFill>
              </a:rPr>
              <a:t>trib</a:t>
            </a:r>
            <a:r>
              <a:rPr lang="en-US" sz="4800" b="1" dirty="0">
                <a:solidFill>
                  <a:prstClr val="white"/>
                </a:solidFill>
              </a:rPr>
              <a:t>, Post-</a:t>
            </a:r>
            <a:r>
              <a:rPr lang="en-US" sz="4800" b="1" dirty="0" err="1">
                <a:solidFill>
                  <a:prstClr val="white"/>
                </a:solidFill>
              </a:rPr>
              <a:t>trib</a:t>
            </a:r>
            <a:r>
              <a:rPr lang="en-US" sz="4800" b="1" dirty="0">
                <a:solidFill>
                  <a:prstClr val="white"/>
                </a:solidFill>
              </a:rPr>
              <a:t>]</a:t>
            </a:r>
          </a:p>
        </p:txBody>
      </p:sp>
    </p:spTree>
    <p:extLst>
      <p:ext uri="{BB962C8B-B14F-4D97-AF65-F5344CB8AC3E}">
        <p14:creationId xmlns:p14="http://schemas.microsoft.com/office/powerpoint/2010/main" val="374372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BBAADE-45C6-4F27-A62B-96CE7C57B710}"/>
              </a:ext>
            </a:extLst>
          </p:cNvPr>
          <p:cNvPicPr>
            <a:picLocks noChangeAspect="1"/>
          </p:cNvPicPr>
          <p:nvPr/>
        </p:nvPicPr>
        <p:blipFill rotWithShape="1">
          <a:blip r:embed="rId3"/>
          <a:srcRect t="75168"/>
          <a:stretch/>
        </p:blipFill>
        <p:spPr>
          <a:xfrm>
            <a:off x="-1" y="0"/>
            <a:ext cx="12183567" cy="3429000"/>
          </a:xfrm>
          <a:prstGeom prst="rect">
            <a:avLst/>
          </a:prstGeom>
        </p:spPr>
      </p:pic>
      <p:pic>
        <p:nvPicPr>
          <p:cNvPr id="6" name="Picture 5">
            <a:extLst>
              <a:ext uri="{FF2B5EF4-FFF2-40B4-BE49-F238E27FC236}">
                <a16:creationId xmlns:a16="http://schemas.microsoft.com/office/drawing/2014/main" id="{E30C1234-2496-4064-BBCF-3FCC88A8A566}"/>
              </a:ext>
            </a:extLst>
          </p:cNvPr>
          <p:cNvPicPr>
            <a:picLocks noChangeAspect="1"/>
          </p:cNvPicPr>
          <p:nvPr/>
        </p:nvPicPr>
        <p:blipFill rotWithShape="1">
          <a:blip r:embed="rId4"/>
          <a:srcRect b="50000"/>
          <a:stretch/>
        </p:blipFill>
        <p:spPr>
          <a:xfrm>
            <a:off x="0" y="3429000"/>
            <a:ext cx="12192000" cy="3438692"/>
          </a:xfrm>
          <a:prstGeom prst="rect">
            <a:avLst/>
          </a:prstGeom>
        </p:spPr>
      </p:pic>
    </p:spTree>
    <p:extLst>
      <p:ext uri="{BB962C8B-B14F-4D97-AF65-F5344CB8AC3E}">
        <p14:creationId xmlns:p14="http://schemas.microsoft.com/office/powerpoint/2010/main" val="278765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BBAADE-45C6-4F27-A62B-96CE7C57B710}"/>
              </a:ext>
            </a:extLst>
          </p:cNvPr>
          <p:cNvPicPr>
            <a:picLocks noChangeAspect="1"/>
          </p:cNvPicPr>
          <p:nvPr/>
        </p:nvPicPr>
        <p:blipFill rotWithShape="1">
          <a:blip r:embed="rId3"/>
          <a:srcRect b="49749"/>
          <a:stretch/>
        </p:blipFill>
        <p:spPr>
          <a:xfrm>
            <a:off x="11973" y="-1"/>
            <a:ext cx="12196069" cy="6858001"/>
          </a:xfrm>
          <a:prstGeom prst="rect">
            <a:avLst/>
          </a:prstGeom>
        </p:spPr>
      </p:pic>
    </p:spTree>
    <p:extLst>
      <p:ext uri="{BB962C8B-B14F-4D97-AF65-F5344CB8AC3E}">
        <p14:creationId xmlns:p14="http://schemas.microsoft.com/office/powerpoint/2010/main" val="388358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5891-A7D5-3647-A024-E59450E29F0A}"/>
              </a:ext>
            </a:extLst>
          </p:cNvPr>
          <p:cNvSpPr>
            <a:spLocks noGrp="1"/>
          </p:cNvSpPr>
          <p:nvPr>
            <p:ph type="title"/>
          </p:nvPr>
        </p:nvSpPr>
        <p:spPr/>
        <p:txBody>
          <a:bodyPr/>
          <a:lstStyle/>
          <a:p>
            <a:r>
              <a:rPr lang="en-US" dirty="0"/>
              <a:t>Absence of Copyright</a:t>
            </a:r>
          </a:p>
        </p:txBody>
      </p:sp>
      <p:sp>
        <p:nvSpPr>
          <p:cNvPr id="3" name="Content Placeholder 2">
            <a:extLst>
              <a:ext uri="{FF2B5EF4-FFF2-40B4-BE49-F238E27FC236}">
                <a16:creationId xmlns:a16="http://schemas.microsoft.com/office/drawing/2014/main" id="{DE7999FA-DB27-7E4D-9EF6-7AD47C70D60C}"/>
              </a:ext>
            </a:extLst>
          </p:cNvPr>
          <p:cNvSpPr>
            <a:spLocks noGrp="1"/>
          </p:cNvSpPr>
          <p:nvPr>
            <p:ph idx="1"/>
          </p:nvPr>
        </p:nvSpPr>
        <p:spPr>
          <a:xfrm>
            <a:off x="339634" y="2134972"/>
            <a:ext cx="11416937" cy="4422581"/>
          </a:xfrm>
        </p:spPr>
        <p:txBody>
          <a:bodyPr>
            <a:normAutofit fontScale="85000" lnSpcReduction="20000"/>
          </a:bodyPr>
          <a:lstStyle/>
          <a:p>
            <a:pPr marL="0" indent="0">
              <a:buNone/>
            </a:pPr>
            <a:r>
              <a:rPr lang="en-US" sz="3600" dirty="0"/>
              <a:t>This slideshow contains photos, diagrams, and information, some of which were attained through internet searches of public websites. The author of this presentation does not own the copyright on this information, so this slideshow is for personal use only—not for sale or profit. Please utilize it to seek the Lord and grow in your knowledge of His Word and ways.</a:t>
            </a:r>
          </a:p>
          <a:p>
            <a:pPr marL="0" indent="0">
              <a:buNone/>
            </a:pPr>
            <a:endParaRPr lang="en-US" sz="3600" dirty="0"/>
          </a:p>
          <a:p>
            <a:pPr marL="0" indent="0">
              <a:buNone/>
            </a:pPr>
            <a:r>
              <a:rPr lang="en-US" sz="3600" dirty="0"/>
              <a:t>Bro Stan’s Revelation Study is available on our church website:</a:t>
            </a:r>
          </a:p>
          <a:p>
            <a:pPr marL="0" indent="0" algn="ctr">
              <a:buNone/>
            </a:pPr>
            <a:r>
              <a:rPr lang="en-US" sz="5800" dirty="0">
                <a:hlinkClick r:id="rId3"/>
              </a:rPr>
              <a:t>www.faithprinceton.org</a:t>
            </a:r>
            <a:endParaRPr lang="en-US" sz="5800" dirty="0"/>
          </a:p>
          <a:p>
            <a:pPr marL="0" indent="0">
              <a:buNone/>
            </a:pPr>
            <a:endParaRPr lang="en-US" sz="3600" dirty="0"/>
          </a:p>
        </p:txBody>
      </p:sp>
    </p:spTree>
    <p:extLst>
      <p:ext uri="{BB962C8B-B14F-4D97-AF65-F5344CB8AC3E}">
        <p14:creationId xmlns:p14="http://schemas.microsoft.com/office/powerpoint/2010/main" val="159785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t>Revelation 20:1-10 The </a:t>
            </a:r>
            <a:r>
              <a:rPr lang="en-US" dirty="0" err="1"/>
              <a:t>Millenial</a:t>
            </a:r>
            <a:r>
              <a:rPr lang="en-US" dirty="0"/>
              <a:t> Reign</a:t>
            </a:r>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363791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4 Then I saw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thrones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a:t>
            </a:r>
            <a:r>
              <a:rPr kumimoji="0" lang="en-US" sz="3200" b="1" i="1" u="sng" strike="noStrike" kern="1200" cap="none" spc="0" normalizeH="0" baseline="0" noProof="0" dirty="0">
                <a:ln>
                  <a:noFill/>
                </a:ln>
                <a:solidFill>
                  <a:prstClr val="black"/>
                </a:solidFill>
                <a:effectLst/>
                <a:uLnTx/>
                <a:uFillTx/>
                <a:latin typeface="Trebuchet MS" panose="020B0603020202020204"/>
                <a:ea typeface="+mn-ea"/>
                <a:cs typeface="+mn-cs"/>
              </a:rPr>
              <a:t>they</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sat on them, and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judgment</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was given to them. And I saw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souls of those who had been beheaded because of their testimony of Jesus and because of the word of God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and those who had not worshiped the beast or his image, and had not received the mark on their foreheads and on their hands; and they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came to life and reigned with Christ for a thousand years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endPar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0685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319472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5 The </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rest of the dead did not come to life until the thousand years were completed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This is </a:t>
            </a:r>
            <a:r>
              <a:rPr kumimoji="0" lang="en-US" sz="3200" b="1" i="1"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a typeface="+mn-ea"/>
                <a:cs typeface="+mn-cs"/>
              </a:rPr>
              <a:t>the first resurrection</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6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Blessed and holy</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is the one who has a part in the first resurrection; over these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second death has no power</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but they will be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priests of God and of Christ, and will reign with Him for a thousand years</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a:t>
            </a:r>
            <a:endPar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F13FFB89-3A25-402A-80BB-84DB043E115F}"/>
              </a:ext>
            </a:extLst>
          </p:cNvPr>
          <p:cNvSpPr>
            <a:spLocks noGrp="1"/>
          </p:cNvSpPr>
          <p:nvPr>
            <p:ph type="title"/>
          </p:nvPr>
        </p:nvSpPr>
        <p:spPr/>
        <p:txBody>
          <a:bodyPr/>
          <a:lstStyle/>
          <a:p>
            <a:r>
              <a:rPr lang="en-US" dirty="0">
                <a:solidFill>
                  <a:prstClr val="white"/>
                </a:solidFill>
              </a:rPr>
              <a:t>Revelation 20:1-10 The </a:t>
            </a:r>
            <a:r>
              <a:rPr lang="en-US" dirty="0" err="1">
                <a:solidFill>
                  <a:prstClr val="white"/>
                </a:solidFill>
              </a:rPr>
              <a:t>Millenial</a:t>
            </a:r>
            <a:r>
              <a:rPr lang="en-US" dirty="0">
                <a:solidFill>
                  <a:prstClr val="white"/>
                </a:solidFill>
              </a:rPr>
              <a:t> Reign</a:t>
            </a:r>
            <a:endParaRPr lang="en-US" dirty="0"/>
          </a:p>
        </p:txBody>
      </p:sp>
    </p:spTree>
    <p:extLst>
      <p:ext uri="{BB962C8B-B14F-4D97-AF65-F5344CB8AC3E}">
        <p14:creationId xmlns:p14="http://schemas.microsoft.com/office/powerpoint/2010/main" val="134569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solidFill>
                  <a:prstClr val="white"/>
                </a:solidFill>
              </a:rPr>
              <a:t>Revelation 20:1-10 The </a:t>
            </a:r>
            <a:r>
              <a:rPr lang="en-US" dirty="0" err="1">
                <a:solidFill>
                  <a:prstClr val="white"/>
                </a:solidFill>
              </a:rPr>
              <a:t>Millenial</a:t>
            </a:r>
            <a:r>
              <a:rPr lang="en-US" dirty="0">
                <a:solidFill>
                  <a:prstClr val="white"/>
                </a:solidFill>
              </a:rPr>
              <a:t> Reign</a:t>
            </a:r>
            <a:endParaRPr lang="en-US" dirty="0"/>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4081117"/>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7 When the thousand years are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completed</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Satan will be released from his prison</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8 and will come out to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deceive the nations</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which are at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four corners of the earth, Gog and Magog</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to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gather them together</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for the war; the number of them is like the sand of the seashore. 9 And they came up on the broad plain of the earth and surr</a:t>
            </a:r>
            <a:r>
              <a:rPr kumimoji="0" lang="en-US" sz="3200" b="1" i="1" u="none" strike="noStrike" kern="1200" cap="none" spc="0" normalizeH="0" baseline="0" noProof="0" dirty="0">
                <a:ln>
                  <a:noFill/>
                </a:ln>
                <a:solidFill>
                  <a:prstClr val="white"/>
                </a:solidFill>
                <a:effectLst/>
                <a:uLnTx/>
                <a:uFillTx/>
                <a:latin typeface="Trebuchet MS" panose="020B0603020202020204"/>
                <a:ea typeface="+mn-ea"/>
                <a:cs typeface="+mn-cs"/>
              </a:rPr>
              <a:t>ounded the camp of the saints and the beloved city, and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fire came down from heaven and devoured them</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a:t>
            </a:r>
            <a:endPar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266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solidFill>
                  <a:prstClr val="white"/>
                </a:solidFill>
              </a:rPr>
              <a:t>Revelation 20:1-10 The </a:t>
            </a:r>
            <a:r>
              <a:rPr lang="en-US" dirty="0" err="1">
                <a:solidFill>
                  <a:prstClr val="white"/>
                </a:solidFill>
              </a:rPr>
              <a:t>Millenial</a:t>
            </a:r>
            <a:r>
              <a:rPr lang="en-US" dirty="0">
                <a:solidFill>
                  <a:prstClr val="white"/>
                </a:solidFill>
              </a:rPr>
              <a:t> Reign</a:t>
            </a:r>
            <a:endParaRPr lang="en-US" dirty="0"/>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1865126"/>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10 And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the devil who deceived them was thrown into the lake of fire and brimstone</a:t>
            </a:r>
            <a:r>
              <a:rPr kumimoji="0" lang="en-US" sz="3200" b="0" i="1" u="none" strike="noStrike" kern="1200" cap="none" spc="0" normalizeH="0" baseline="0" noProof="0" dirty="0">
                <a:ln>
                  <a:noFill/>
                </a:ln>
                <a:solidFill>
                  <a:prstClr val="white"/>
                </a:solidFill>
                <a:effectLst/>
                <a:uLnTx/>
                <a:uFillTx/>
                <a:latin typeface="Trebuchet MS" panose="020B0603020202020204"/>
                <a:ea typeface="+mn-ea"/>
                <a:cs typeface="+mn-cs"/>
              </a:rPr>
              <a:t>, where the beast and the false prophet are also; and they will be </a:t>
            </a:r>
            <a:r>
              <a:rPr kumimoji="0" lang="en-US" sz="3200" b="1" i="1" u="sng" strike="noStrike" kern="1200" cap="none" spc="0" normalizeH="0" baseline="0" noProof="0" dirty="0">
                <a:ln>
                  <a:noFill/>
                </a:ln>
                <a:solidFill>
                  <a:prstClr val="white"/>
                </a:solidFill>
                <a:effectLst/>
                <a:uLnTx/>
                <a:uFillTx/>
                <a:latin typeface="Trebuchet MS" panose="020B0603020202020204"/>
                <a:ea typeface="+mn-ea"/>
                <a:cs typeface="+mn-cs"/>
              </a:rPr>
              <a:t>tormented day and night forever and ever.</a:t>
            </a:r>
          </a:p>
        </p:txBody>
      </p:sp>
    </p:spTree>
    <p:extLst>
      <p:ext uri="{BB962C8B-B14F-4D97-AF65-F5344CB8AC3E}">
        <p14:creationId xmlns:p14="http://schemas.microsoft.com/office/powerpoint/2010/main" val="118725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424543" y="753228"/>
            <a:ext cx="10025744" cy="1080938"/>
          </a:xfrm>
        </p:spPr>
        <p:txBody>
          <a:bodyPr>
            <a:normAutofit/>
          </a:bodyPr>
          <a:lstStyle/>
          <a:p>
            <a:r>
              <a:rPr lang="en-US" dirty="0"/>
              <a:t>Revelation 20:11-15  The Great White Throne</a:t>
            </a:r>
            <a:br>
              <a:rPr lang="en-US" dirty="0"/>
            </a:br>
            <a:r>
              <a:rPr lang="en-US" dirty="0"/>
              <a:t>						 Judgment</a:t>
            </a:r>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3859518"/>
          </a:xfrm>
          <a:prstGeom prst="rect">
            <a:avLst/>
          </a:prstGeom>
        </p:spPr>
        <p:txBody>
          <a:bodyPr wrap="square">
            <a:spAutoFit/>
          </a:bodyPr>
          <a:lstStyle/>
          <a:p>
            <a:pPr lvl="0">
              <a:lnSpc>
                <a:spcPct val="90000"/>
              </a:lnSpc>
              <a:spcBef>
                <a:spcPts val="1000"/>
              </a:spcBef>
              <a:defRPr/>
            </a:pPr>
            <a:r>
              <a:rPr lang="en-US" sz="3200" i="1" dirty="0">
                <a:solidFill>
                  <a:prstClr val="white"/>
                </a:solidFill>
              </a:rPr>
              <a:t>11 Then I saw a </a:t>
            </a:r>
            <a:r>
              <a:rPr lang="en-US" sz="3200" b="1" i="1" u="sng" dirty="0">
                <a:solidFill>
                  <a:prstClr val="white"/>
                </a:solidFill>
              </a:rPr>
              <a:t>great white throne</a:t>
            </a:r>
            <a:r>
              <a:rPr lang="en-US" sz="3200" i="1" dirty="0">
                <a:solidFill>
                  <a:prstClr val="white"/>
                </a:solidFill>
              </a:rPr>
              <a:t> and Him who sat upon it, </a:t>
            </a:r>
            <a:r>
              <a:rPr lang="en-US" sz="3200" b="1" i="1" u="sng" dirty="0">
                <a:solidFill>
                  <a:prstClr val="white"/>
                </a:solidFill>
              </a:rPr>
              <a:t>from whose presence earth and heaven fled</a:t>
            </a:r>
            <a:r>
              <a:rPr lang="en-US" sz="3200" i="1" dirty="0">
                <a:solidFill>
                  <a:prstClr val="white"/>
                </a:solidFill>
              </a:rPr>
              <a:t>, and no place was found for them. 12 And I saw </a:t>
            </a:r>
            <a:r>
              <a:rPr lang="en-US" sz="3200" b="1" i="1" u="sng" dirty="0">
                <a:solidFill>
                  <a:prstClr val="white"/>
                </a:solidFill>
              </a:rPr>
              <a:t>the dead</a:t>
            </a:r>
            <a:r>
              <a:rPr lang="en-US" sz="3200" i="1" dirty="0">
                <a:solidFill>
                  <a:prstClr val="white"/>
                </a:solidFill>
              </a:rPr>
              <a:t>, the great and the small, </a:t>
            </a:r>
            <a:r>
              <a:rPr lang="en-US" sz="3200" b="1" i="1" u="sng" dirty="0">
                <a:solidFill>
                  <a:prstClr val="white"/>
                </a:solidFill>
              </a:rPr>
              <a:t>standing before the throne</a:t>
            </a:r>
            <a:r>
              <a:rPr lang="en-US" sz="3200" i="1" dirty="0">
                <a:solidFill>
                  <a:prstClr val="white"/>
                </a:solidFill>
              </a:rPr>
              <a:t>, and </a:t>
            </a:r>
            <a:r>
              <a:rPr lang="en-US" sz="3200" b="1" i="1" u="sng" dirty="0">
                <a:solidFill>
                  <a:prstClr val="white"/>
                </a:solidFill>
              </a:rPr>
              <a:t>books were opened</a:t>
            </a:r>
            <a:r>
              <a:rPr lang="en-US" sz="3200" i="1" dirty="0">
                <a:solidFill>
                  <a:prstClr val="white"/>
                </a:solidFill>
              </a:rPr>
              <a:t>; and another book was opened, which is </a:t>
            </a:r>
            <a:r>
              <a:rPr lang="en-US" sz="4800" b="1" i="1" u="sng" dirty="0">
                <a:solidFill>
                  <a:srgbClr val="FFC000"/>
                </a:solidFill>
                <a:effectLst>
                  <a:outerShdw blurRad="38100" dist="38100" dir="2700000" algn="tl">
                    <a:srgbClr val="000000">
                      <a:alpha val="43137"/>
                    </a:srgbClr>
                  </a:outerShdw>
                </a:effectLst>
              </a:rPr>
              <a:t>the book of l</a:t>
            </a:r>
            <a:r>
              <a:rPr lang="en-US" sz="4800" b="1" i="1" u="sng" dirty="0">
                <a:solidFill>
                  <a:srgbClr val="FFC000"/>
                </a:solidFill>
              </a:rPr>
              <a:t>ife</a:t>
            </a:r>
            <a:r>
              <a:rPr lang="en-US" sz="3200" i="1" dirty="0">
                <a:solidFill>
                  <a:prstClr val="white"/>
                </a:solidFill>
              </a:rPr>
              <a:t>; and </a:t>
            </a:r>
            <a:r>
              <a:rPr lang="en-US" sz="3200" b="1" i="1" u="sng" dirty="0">
                <a:solidFill>
                  <a:prstClr val="white"/>
                </a:solidFill>
              </a:rPr>
              <a:t>the dead were judged from the things which were written in the books, according to their deeds</a:t>
            </a:r>
            <a:r>
              <a:rPr lang="en-US" sz="3200" i="1" dirty="0">
                <a:solidFill>
                  <a:prstClr val="white"/>
                </a:solidFill>
              </a:rPr>
              <a:t>. </a:t>
            </a:r>
            <a:endParaRPr lang="en-US" sz="3200" b="1" i="1" u="sng" dirty="0">
              <a:solidFill>
                <a:prstClr val="white"/>
              </a:solidFill>
            </a:endParaRPr>
          </a:p>
        </p:txBody>
      </p:sp>
    </p:spTree>
    <p:extLst>
      <p:ext uri="{BB962C8B-B14F-4D97-AF65-F5344CB8AC3E}">
        <p14:creationId xmlns:p14="http://schemas.microsoft.com/office/powerpoint/2010/main" val="111283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424543" y="753228"/>
            <a:ext cx="10025744" cy="1080938"/>
          </a:xfrm>
        </p:spPr>
        <p:txBody>
          <a:bodyPr>
            <a:normAutofit/>
          </a:bodyPr>
          <a:lstStyle/>
          <a:p>
            <a:r>
              <a:rPr lang="en-US" dirty="0"/>
              <a:t>Revelation 20:11-15  The Great White Throne</a:t>
            </a:r>
            <a:br>
              <a:rPr lang="en-US" dirty="0"/>
            </a:br>
            <a:r>
              <a:rPr lang="en-US" dirty="0"/>
              <a:t>						 Judgment</a:t>
            </a:r>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3859518"/>
          </a:xfrm>
          <a:prstGeom prst="rect">
            <a:avLst/>
          </a:prstGeom>
        </p:spPr>
        <p:txBody>
          <a:bodyPr wrap="square">
            <a:spAutoFit/>
          </a:bodyPr>
          <a:lstStyle/>
          <a:p>
            <a:pPr lvl="0">
              <a:lnSpc>
                <a:spcPct val="90000"/>
              </a:lnSpc>
              <a:spcBef>
                <a:spcPts val="1000"/>
              </a:spcBef>
              <a:defRPr/>
            </a:pPr>
            <a:r>
              <a:rPr lang="en-US" sz="3200" i="1" dirty="0">
                <a:solidFill>
                  <a:prstClr val="white"/>
                </a:solidFill>
              </a:rPr>
              <a:t>11 Then I saw a </a:t>
            </a:r>
            <a:r>
              <a:rPr lang="en-US" sz="3200" b="1" i="1" u="sng" dirty="0">
                <a:solidFill>
                  <a:prstClr val="white"/>
                </a:solidFill>
              </a:rPr>
              <a:t>great white throne</a:t>
            </a:r>
            <a:r>
              <a:rPr lang="en-US" sz="3200" i="1" dirty="0">
                <a:solidFill>
                  <a:prstClr val="white"/>
                </a:solidFill>
              </a:rPr>
              <a:t> and Him who sat upon it, </a:t>
            </a:r>
            <a:r>
              <a:rPr lang="en-US" sz="3200" b="1" i="1" u="sng" dirty="0">
                <a:solidFill>
                  <a:prstClr val="white"/>
                </a:solidFill>
              </a:rPr>
              <a:t>from whose presence earth and heaven fled</a:t>
            </a:r>
            <a:r>
              <a:rPr lang="en-US" sz="3200" i="1" dirty="0">
                <a:solidFill>
                  <a:prstClr val="white"/>
                </a:solidFill>
              </a:rPr>
              <a:t>, and no place was found for them. 12 And I saw </a:t>
            </a:r>
            <a:r>
              <a:rPr lang="en-US" sz="3200" b="1" i="1" u="sng" dirty="0">
                <a:solidFill>
                  <a:prstClr val="white"/>
                </a:solidFill>
              </a:rPr>
              <a:t>the dead</a:t>
            </a:r>
            <a:r>
              <a:rPr lang="en-US" sz="3200" i="1" dirty="0">
                <a:solidFill>
                  <a:prstClr val="white"/>
                </a:solidFill>
              </a:rPr>
              <a:t>, the great and the small, </a:t>
            </a:r>
            <a:r>
              <a:rPr lang="en-US" sz="3200" b="1" i="1" u="sng" dirty="0">
                <a:solidFill>
                  <a:prstClr val="white"/>
                </a:solidFill>
              </a:rPr>
              <a:t>standing before the throne</a:t>
            </a:r>
            <a:r>
              <a:rPr lang="en-US" sz="3200" i="1" dirty="0">
                <a:solidFill>
                  <a:prstClr val="white"/>
                </a:solidFill>
              </a:rPr>
              <a:t>, and </a:t>
            </a:r>
            <a:r>
              <a:rPr lang="en-US" sz="3200" b="1" i="1" u="sng" dirty="0">
                <a:solidFill>
                  <a:prstClr val="white"/>
                </a:solidFill>
              </a:rPr>
              <a:t>books were opened</a:t>
            </a:r>
            <a:r>
              <a:rPr lang="en-US" sz="3200" i="1" dirty="0">
                <a:solidFill>
                  <a:prstClr val="white"/>
                </a:solidFill>
              </a:rPr>
              <a:t>; and another book was opened, which is </a:t>
            </a:r>
            <a:r>
              <a:rPr lang="en-US" sz="4800" b="1" i="1" u="sng" dirty="0">
                <a:solidFill>
                  <a:srgbClr val="FFC000"/>
                </a:solidFill>
                <a:effectLst>
                  <a:outerShdw blurRad="38100" dist="38100" dir="2700000" algn="tl">
                    <a:srgbClr val="000000">
                      <a:alpha val="43137"/>
                    </a:srgbClr>
                  </a:outerShdw>
                </a:effectLst>
              </a:rPr>
              <a:t>the book of l</a:t>
            </a:r>
            <a:r>
              <a:rPr lang="en-US" sz="4800" b="1" i="1" u="sng" dirty="0">
                <a:solidFill>
                  <a:srgbClr val="FFC000"/>
                </a:solidFill>
              </a:rPr>
              <a:t>ife</a:t>
            </a:r>
            <a:r>
              <a:rPr lang="en-US" sz="3200" i="1" dirty="0">
                <a:solidFill>
                  <a:prstClr val="white"/>
                </a:solidFill>
              </a:rPr>
              <a:t>; and </a:t>
            </a:r>
            <a:r>
              <a:rPr lang="en-US" sz="3200" b="1" i="1" u="sng" dirty="0">
                <a:solidFill>
                  <a:prstClr val="white"/>
                </a:solidFill>
              </a:rPr>
              <a:t>the dead were judged from the things which were written in the books, according to their deeds</a:t>
            </a:r>
            <a:r>
              <a:rPr lang="en-US" sz="3200" i="1" dirty="0">
                <a:solidFill>
                  <a:prstClr val="white"/>
                </a:solidFill>
              </a:rPr>
              <a:t>. </a:t>
            </a:r>
            <a:endParaRPr lang="en-US" sz="3200" b="1" i="1" u="sng" dirty="0">
              <a:solidFill>
                <a:prstClr val="white"/>
              </a:solidFill>
            </a:endParaRPr>
          </a:p>
        </p:txBody>
      </p:sp>
    </p:spTree>
    <p:extLst>
      <p:ext uri="{BB962C8B-B14F-4D97-AF65-F5344CB8AC3E}">
        <p14:creationId xmlns:p14="http://schemas.microsoft.com/office/powerpoint/2010/main" val="165169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solidFill>
                  <a:prstClr val="white"/>
                </a:solidFill>
              </a:rPr>
              <a:t>Revelation 20:11-15  The Great White Throne</a:t>
            </a:r>
            <a:br>
              <a:rPr lang="en-US" dirty="0">
                <a:solidFill>
                  <a:prstClr val="white"/>
                </a:solidFill>
              </a:rPr>
            </a:br>
            <a:r>
              <a:rPr lang="en-US" dirty="0">
                <a:solidFill>
                  <a:prstClr val="white"/>
                </a:solidFill>
              </a:rPr>
              <a:t>						 Judgment</a:t>
            </a:r>
            <a:endParaRPr lang="en-US" dirty="0"/>
          </a:p>
        </p:txBody>
      </p:sp>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3970318"/>
          </a:xfrm>
          <a:prstGeom prst="rect">
            <a:avLst/>
          </a:prstGeom>
        </p:spPr>
        <p:txBody>
          <a:bodyPr wrap="square">
            <a:spAutoFit/>
          </a:bodyPr>
          <a:lstStyle/>
          <a:p>
            <a:pPr lvl="0">
              <a:lnSpc>
                <a:spcPct val="90000"/>
              </a:lnSpc>
              <a:spcBef>
                <a:spcPts val="1000"/>
              </a:spcBef>
              <a:defRPr/>
            </a:pPr>
            <a:r>
              <a:rPr lang="en-US" sz="3200" i="1" dirty="0">
                <a:solidFill>
                  <a:prstClr val="white"/>
                </a:solidFill>
              </a:rPr>
              <a:t>13 And the sea gave up the dead who were in it, and Death and Hades gave up the dead who were in them; and </a:t>
            </a:r>
            <a:r>
              <a:rPr lang="en-US" sz="3200" b="1" i="1" u="sng" dirty="0">
                <a:solidFill>
                  <a:prstClr val="white"/>
                </a:solidFill>
              </a:rPr>
              <a:t>they were judged, each one of them according to their deeds</a:t>
            </a:r>
            <a:r>
              <a:rPr lang="en-US" sz="3200" i="1" dirty="0">
                <a:solidFill>
                  <a:prstClr val="white"/>
                </a:solidFill>
              </a:rPr>
              <a:t>. 14 </a:t>
            </a:r>
            <a:r>
              <a:rPr lang="en-US" sz="3200" b="1" i="1" u="sng" dirty="0">
                <a:solidFill>
                  <a:prstClr val="white"/>
                </a:solidFill>
              </a:rPr>
              <a:t>Then Death and Hades were thrown into the lake of fire</a:t>
            </a:r>
            <a:r>
              <a:rPr lang="en-US" sz="3200" i="1" dirty="0">
                <a:solidFill>
                  <a:prstClr val="white"/>
                </a:solidFill>
              </a:rPr>
              <a:t>. This is the second death, the lake of fire</a:t>
            </a:r>
            <a:r>
              <a:rPr lang="en-US" sz="3200" b="1" i="1" dirty="0">
                <a:solidFill>
                  <a:prstClr val="white"/>
                </a:solidFill>
              </a:rPr>
              <a:t>. 15 And </a:t>
            </a:r>
            <a:r>
              <a:rPr lang="en-US" sz="4400" b="1" i="1" u="sng" dirty="0">
                <a:solidFill>
                  <a:srgbClr val="FFC000"/>
                </a:solidFill>
                <a:effectLst>
                  <a:outerShdw blurRad="38100" dist="38100" dir="2700000" algn="tl">
                    <a:srgbClr val="000000">
                      <a:alpha val="43137"/>
                    </a:srgbClr>
                  </a:outerShdw>
                </a:effectLst>
              </a:rPr>
              <a:t>if anyone’s name was not found written in the book of life</a:t>
            </a:r>
            <a:r>
              <a:rPr lang="en-US" sz="3200" b="1" i="1" dirty="0">
                <a:solidFill>
                  <a:prstClr val="white"/>
                </a:solidFill>
              </a:rPr>
              <a:t>, </a:t>
            </a:r>
            <a:r>
              <a:rPr lang="en-US" sz="3200" b="1" i="1" u="sng" dirty="0">
                <a:solidFill>
                  <a:prstClr val="white"/>
                </a:solidFill>
              </a:rPr>
              <a:t>he was thrown into the lake of fire.</a:t>
            </a:r>
          </a:p>
        </p:txBody>
      </p:sp>
    </p:spTree>
    <p:extLst>
      <p:ext uri="{BB962C8B-B14F-4D97-AF65-F5344CB8AC3E}">
        <p14:creationId xmlns:p14="http://schemas.microsoft.com/office/powerpoint/2010/main" val="68011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F7002-A967-4289-895F-8B8991B38C1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DB63B2-948C-4291-A751-B322680CBFEC}"/>
              </a:ext>
            </a:extLst>
          </p:cNvPr>
          <p:cNvSpPr>
            <a:spLocks noGrp="1"/>
          </p:cNvSpPr>
          <p:nvPr>
            <p:ph type="title"/>
          </p:nvPr>
        </p:nvSpPr>
        <p:spPr>
          <a:xfrm>
            <a:off x="680321" y="753228"/>
            <a:ext cx="10735824" cy="1080938"/>
          </a:xfrm>
        </p:spPr>
        <p:txBody>
          <a:bodyPr>
            <a:noAutofit/>
          </a:bodyPr>
          <a:lstStyle/>
          <a:p>
            <a:pPr algn="ctr"/>
            <a:r>
              <a:rPr lang="en-US" sz="5400" b="1" dirty="0">
                <a:solidFill>
                  <a:schemeClr val="bg1"/>
                </a:solidFill>
                <a:effectLst>
                  <a:outerShdw blurRad="38100" dist="38100" dir="2700000" algn="tl">
                    <a:srgbClr val="000000">
                      <a:alpha val="43137"/>
                    </a:srgbClr>
                  </a:outerShdw>
                </a:effectLst>
              </a:rPr>
              <a:t>Is your name written in the Lamb’s Book of Life?</a:t>
            </a:r>
          </a:p>
        </p:txBody>
      </p:sp>
    </p:spTree>
    <p:extLst>
      <p:ext uri="{BB962C8B-B14F-4D97-AF65-F5344CB8AC3E}">
        <p14:creationId xmlns:p14="http://schemas.microsoft.com/office/powerpoint/2010/main" val="39689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5">
            <a:extLst>
              <a:ext uri="{28A0092B-C50C-407E-A947-70E740481C1C}">
                <a14:useLocalDpi xmlns:a14="http://schemas.microsoft.com/office/drawing/2010/main" val="0"/>
              </a:ext>
            </a:extLst>
          </a:blip>
          <a:srcRect t="79" b="24921"/>
          <a:stretch/>
        </p:blipFill>
        <p:spPr>
          <a:xfrm>
            <a:off x="20" y="10"/>
            <a:ext cx="12191980" cy="6857990"/>
          </a:xfrm>
          <a:prstGeom prst="rect">
            <a:avLst/>
          </a:prstGeom>
          <a:ln>
            <a:noFill/>
          </a:ln>
        </p:spPr>
      </p:pic>
      <p:pic>
        <p:nvPicPr>
          <p:cNvPr id="2" name="Reckless Love Guitar">
            <a:hlinkClick r:id="" action="ppaction://media"/>
            <a:extLst>
              <a:ext uri="{FF2B5EF4-FFF2-40B4-BE49-F238E27FC236}">
                <a16:creationId xmlns:a16="http://schemas.microsoft.com/office/drawing/2014/main" id="{96792106-0699-44A2-8005-11331AE857AC}"/>
              </a:ext>
            </a:extLst>
          </p:cNvPr>
          <p:cNvPicPr>
            <a:picLocks noChangeAspect="1"/>
          </p:cNvPicPr>
          <p:nvPr>
            <a:audioFile r:link="rId1"/>
            <p:extLst>
              <p:ext uri="{DAA4B4D4-6D71-4841-9C94-3DE7FCFB9230}">
                <p14:media xmlns:p14="http://schemas.microsoft.com/office/powerpoint/2010/main" r:embed="rId2">
                  <p14:trim st="117743"/>
                  <p14:fade in="20750" out="60750"/>
                </p14:media>
              </p:ext>
            </p:extLst>
          </p:nvPr>
        </p:nvPicPr>
        <p:blipFill>
          <a:blip r:embed="rId6"/>
          <a:stretch>
            <a:fillRect/>
          </a:stretch>
        </p:blipFill>
        <p:spPr>
          <a:xfrm flipV="1">
            <a:off x="10972800" y="5705856"/>
            <a:ext cx="734568" cy="734568"/>
          </a:xfrm>
          <a:prstGeom prst="rect">
            <a:avLst/>
          </a:prstGeom>
          <a:noFill/>
          <a:ln>
            <a:noFill/>
          </a:ln>
        </p:spPr>
      </p:pic>
    </p:spTree>
    <p:extLst>
      <p:ext uri="{BB962C8B-B14F-4D97-AF65-F5344CB8AC3E}">
        <p14:creationId xmlns:p14="http://schemas.microsoft.com/office/powerpoint/2010/main" val="128129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mute="1"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3">
            <a:extLst>
              <a:ext uri="{28A0092B-C50C-407E-A947-70E740481C1C}">
                <a14:useLocalDpi xmlns:a14="http://schemas.microsoft.com/office/drawing/2010/main" val="0"/>
              </a:ext>
            </a:extLst>
          </a:blip>
          <a:srcRect t="79" b="24921"/>
          <a:stretch/>
        </p:blipFill>
        <p:spPr>
          <a:xfrm>
            <a:off x="20" y="10"/>
            <a:ext cx="12191980" cy="6857990"/>
          </a:xfrm>
          <a:prstGeom prst="rect">
            <a:avLst/>
          </a:prstGeom>
          <a:ln>
            <a:noFill/>
          </a:ln>
        </p:spPr>
      </p:pic>
    </p:spTree>
    <p:extLst>
      <p:ext uri="{BB962C8B-B14F-4D97-AF65-F5344CB8AC3E}">
        <p14:creationId xmlns:p14="http://schemas.microsoft.com/office/powerpoint/2010/main" val="107040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27C2FE-4CAE-4795-A53A-DCD175872D48}"/>
              </a:ext>
            </a:extLst>
          </p:cNvPr>
          <p:cNvPicPr>
            <a:picLocks noChangeAspect="1"/>
          </p:cNvPicPr>
          <p:nvPr/>
        </p:nvPicPr>
        <p:blipFill rotWithShape="1">
          <a:blip r:embed="rId3">
            <a:extLst>
              <a:ext uri="{28A0092B-C50C-407E-A947-70E740481C1C}">
                <a14:useLocalDpi xmlns:a14="http://schemas.microsoft.com/office/drawing/2010/main" val="0"/>
              </a:ext>
            </a:extLst>
          </a:blip>
          <a:srcRect t="17126" b="7743"/>
          <a:stretch/>
        </p:blipFill>
        <p:spPr>
          <a:xfrm>
            <a:off x="6307481" y="295061"/>
            <a:ext cx="5628200" cy="56353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extBox 2">
            <a:extLst>
              <a:ext uri="{FF2B5EF4-FFF2-40B4-BE49-F238E27FC236}">
                <a16:creationId xmlns:a16="http://schemas.microsoft.com/office/drawing/2014/main" id="{BB6CEC0A-23E0-49D4-8A84-2033E376F754}"/>
              </a:ext>
            </a:extLst>
          </p:cNvPr>
          <p:cNvSpPr txBox="1"/>
          <p:nvPr/>
        </p:nvSpPr>
        <p:spPr>
          <a:xfrm>
            <a:off x="1361874" y="4762474"/>
            <a:ext cx="4945607"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 </a:t>
            </a:r>
          </a:p>
        </p:txBody>
      </p:sp>
      <p:sp>
        <p:nvSpPr>
          <p:cNvPr id="11" name="TextBox 10">
            <a:extLst>
              <a:ext uri="{FF2B5EF4-FFF2-40B4-BE49-F238E27FC236}">
                <a16:creationId xmlns:a16="http://schemas.microsoft.com/office/drawing/2014/main" id="{76EA822D-5E27-4A8F-B8C5-7B931866EF68}"/>
              </a:ext>
            </a:extLst>
          </p:cNvPr>
          <p:cNvSpPr txBox="1"/>
          <p:nvPr/>
        </p:nvSpPr>
        <p:spPr>
          <a:xfrm>
            <a:off x="6307481" y="5939815"/>
            <a:ext cx="5364121"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rPr>
              <a:t>Daddy’s little dude</a:t>
            </a:r>
          </a:p>
        </p:txBody>
      </p:sp>
      <p:pic>
        <p:nvPicPr>
          <p:cNvPr id="4" name="Picture 3">
            <a:extLst>
              <a:ext uri="{FF2B5EF4-FFF2-40B4-BE49-F238E27FC236}">
                <a16:creationId xmlns:a16="http://schemas.microsoft.com/office/drawing/2014/main" id="{A2174D35-ADE6-472A-B837-9932C39E8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19" y="269406"/>
            <a:ext cx="4807266" cy="63392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BCD1D53A-18C5-4B77-B74E-3BD19956C4D7}"/>
              </a:ext>
            </a:extLst>
          </p:cNvPr>
          <p:cNvSpPr txBox="1"/>
          <p:nvPr/>
        </p:nvSpPr>
        <p:spPr>
          <a:xfrm>
            <a:off x="256319" y="772087"/>
            <a:ext cx="4945608" cy="1323439"/>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rPr>
              <a:t>Noah’s First</a:t>
            </a:r>
          </a:p>
          <a:p>
            <a:pPr algn="ctr"/>
            <a:r>
              <a:rPr lang="en-US" sz="4000" b="1" dirty="0">
                <a:effectLst>
                  <a:outerShdw blurRad="38100" dist="38100" dir="2700000" algn="tl">
                    <a:srgbClr val="000000">
                      <a:alpha val="43137"/>
                    </a:srgbClr>
                  </a:outerShdw>
                </a:effectLst>
              </a:rPr>
              <a:t>Christmas</a:t>
            </a:r>
          </a:p>
        </p:txBody>
      </p:sp>
    </p:spTree>
    <p:extLst>
      <p:ext uri="{BB962C8B-B14F-4D97-AF65-F5344CB8AC3E}">
        <p14:creationId xmlns:p14="http://schemas.microsoft.com/office/powerpoint/2010/main" val="226004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4EAC-0861-9742-86C8-A40F2F29134F}"/>
              </a:ext>
            </a:extLst>
          </p:cNvPr>
          <p:cNvSpPr>
            <a:spLocks noGrp="1"/>
          </p:cNvSpPr>
          <p:nvPr>
            <p:ph type="title"/>
          </p:nvPr>
        </p:nvSpPr>
        <p:spPr/>
        <p:txBody>
          <a:bodyPr/>
          <a:lstStyle/>
          <a:p>
            <a:r>
              <a:rPr lang="en-US" dirty="0"/>
              <a:t>Prayer and Announcements</a:t>
            </a:r>
          </a:p>
        </p:txBody>
      </p:sp>
      <p:sp>
        <p:nvSpPr>
          <p:cNvPr id="3" name="Content Placeholder 2">
            <a:extLst>
              <a:ext uri="{FF2B5EF4-FFF2-40B4-BE49-F238E27FC236}">
                <a16:creationId xmlns:a16="http://schemas.microsoft.com/office/drawing/2014/main" id="{64EB0205-B427-CA44-8369-014601CBBA0B}"/>
              </a:ext>
            </a:extLst>
          </p:cNvPr>
          <p:cNvSpPr>
            <a:spLocks noGrp="1"/>
          </p:cNvSpPr>
          <p:nvPr>
            <p:ph idx="1"/>
          </p:nvPr>
        </p:nvSpPr>
        <p:spPr>
          <a:xfrm>
            <a:off x="680321" y="1834166"/>
            <a:ext cx="11511679" cy="5375777"/>
          </a:xfrm>
        </p:spPr>
        <p:txBody>
          <a:bodyPr>
            <a:noAutofit/>
          </a:bodyPr>
          <a:lstStyle/>
          <a:p>
            <a:pPr marL="0" indent="0">
              <a:lnSpc>
                <a:spcPct val="100000"/>
              </a:lnSpc>
              <a:spcBef>
                <a:spcPts val="0"/>
              </a:spcBef>
              <a:buNone/>
            </a:pPr>
            <a:r>
              <a:rPr lang="en-US" sz="4400" b="1" u="sng" dirty="0">
                <a:effectLst>
                  <a:outerShdw blurRad="38100" dist="38100" dir="2700000" algn="tl">
                    <a:srgbClr val="000000">
                      <a:alpha val="43137"/>
                    </a:srgbClr>
                  </a:outerShdw>
                </a:effectLst>
              </a:rPr>
              <a:t>Sundays Facebook Live or In-person</a:t>
            </a:r>
            <a:r>
              <a:rPr lang="en-US" sz="4400" b="1" dirty="0">
                <a:effectLst>
                  <a:outerShdw blurRad="38100" dist="38100" dir="2700000" algn="tl">
                    <a:srgbClr val="000000">
                      <a:alpha val="43137"/>
                    </a:srgbClr>
                  </a:outerShdw>
                </a:effectLst>
              </a:rPr>
              <a:t>:   </a:t>
            </a:r>
          </a:p>
          <a:p>
            <a:pPr marL="0" indent="0">
              <a:lnSpc>
                <a:spcPct val="100000"/>
              </a:lnSpc>
              <a:spcBef>
                <a:spcPts val="600"/>
              </a:spcBef>
              <a:buNone/>
            </a:pPr>
            <a:r>
              <a:rPr lang="en-US" sz="4400" b="1" dirty="0">
                <a:effectLst>
                  <a:outerShdw blurRad="38100" dist="38100" dir="2700000" algn="tl">
                    <a:srgbClr val="000000">
                      <a:alpha val="43137"/>
                    </a:srgbClr>
                  </a:outerShdw>
                </a:effectLst>
              </a:rPr>
              <a:t>  9:15  Small Group Sunday School Classes </a:t>
            </a:r>
          </a:p>
          <a:p>
            <a:pPr marL="0" indent="0">
              <a:buNone/>
            </a:pPr>
            <a:endParaRPr lang="en-US" sz="1000" b="1" dirty="0">
              <a:effectLst>
                <a:outerShdw blurRad="38100" dist="38100" dir="2700000" algn="tl">
                  <a:srgbClr val="000000">
                    <a:alpha val="43137"/>
                  </a:srgbClr>
                </a:outerShdw>
              </a:effectLst>
            </a:endParaRPr>
          </a:p>
          <a:p>
            <a:pPr marL="0" indent="0">
              <a:spcBef>
                <a:spcPts val="0"/>
              </a:spcBef>
              <a:buNone/>
            </a:pPr>
            <a:r>
              <a:rPr lang="en-US" sz="4800" b="1" dirty="0">
                <a:effectLst>
                  <a:outerShdw blurRad="38100" dist="38100" dir="2700000" algn="tl">
                    <a:srgbClr val="000000">
                      <a:alpha val="43137"/>
                    </a:srgbClr>
                  </a:outerShdw>
                </a:effectLst>
              </a:rPr>
              <a:t> 10:30  Worship</a:t>
            </a:r>
          </a:p>
          <a:p>
            <a:pPr marL="0" indent="0" algn="ctr">
              <a:buNone/>
            </a:pPr>
            <a:r>
              <a:rPr lang="en-US" sz="4800" b="1" dirty="0">
                <a:effectLst>
                  <a:outerShdw blurRad="38100" dist="38100" dir="2700000" algn="tl">
                    <a:srgbClr val="000000">
                      <a:alpha val="43137"/>
                    </a:srgbClr>
                  </a:outerShdw>
                </a:effectLst>
              </a:rPr>
              <a:t>--------------------------------</a:t>
            </a:r>
          </a:p>
          <a:p>
            <a:pPr marL="0" indent="0" algn="ctr">
              <a:buNone/>
            </a:pPr>
            <a:r>
              <a:rPr lang="en-US" sz="4800" b="1" dirty="0">
                <a:effectLst>
                  <a:outerShdw blurRad="38100" dist="38100" dir="2700000" algn="tl">
                    <a:srgbClr val="000000">
                      <a:alpha val="43137"/>
                    </a:srgbClr>
                  </a:outerShdw>
                </a:effectLst>
              </a:rPr>
              <a:t>Mask in and Mask out...</a:t>
            </a:r>
          </a:p>
        </p:txBody>
      </p:sp>
    </p:spTree>
    <p:extLst>
      <p:ext uri="{BB962C8B-B14F-4D97-AF65-F5344CB8AC3E}">
        <p14:creationId xmlns:p14="http://schemas.microsoft.com/office/powerpoint/2010/main" val="76820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15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2">
            <a:extLst>
              <a:ext uri="{28A0092B-C50C-407E-A947-70E740481C1C}">
                <a14:useLocalDpi xmlns:a14="http://schemas.microsoft.com/office/drawing/2010/main" val="0"/>
              </a:ext>
            </a:extLst>
          </a:blip>
          <a:srcRect t="79" b="24921"/>
          <a:stretch/>
        </p:blipFill>
        <p:spPr>
          <a:xfrm>
            <a:off x="20" y="10"/>
            <a:ext cx="12191980" cy="6857990"/>
          </a:xfrm>
          <a:prstGeom prst="rect">
            <a:avLst/>
          </a:prstGeom>
        </p:spPr>
      </p:pic>
    </p:spTree>
    <p:extLst>
      <p:ext uri="{BB962C8B-B14F-4D97-AF65-F5344CB8AC3E}">
        <p14:creationId xmlns:p14="http://schemas.microsoft.com/office/powerpoint/2010/main" val="302520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92032-7CE7-4FD5-92D7-E588454A8459}"/>
              </a:ext>
            </a:extLst>
          </p:cNvPr>
          <p:cNvSpPr>
            <a:spLocks noGrp="1"/>
          </p:cNvSpPr>
          <p:nvPr>
            <p:ph type="ctrTitle"/>
          </p:nvPr>
        </p:nvSpPr>
        <p:spPr/>
        <p:txBody>
          <a:bodyPr/>
          <a:lstStyle/>
          <a:p>
            <a:r>
              <a:rPr lang="en-US" dirty="0"/>
              <a:t>BEGIN HERE </a:t>
            </a:r>
            <a:br>
              <a:rPr lang="en-US" dirty="0"/>
            </a:br>
            <a:r>
              <a:rPr lang="en-US" dirty="0"/>
              <a:t>December 9, 2020</a:t>
            </a:r>
          </a:p>
        </p:txBody>
      </p:sp>
      <p:sp>
        <p:nvSpPr>
          <p:cNvPr id="3" name="Subtitle 2">
            <a:extLst>
              <a:ext uri="{FF2B5EF4-FFF2-40B4-BE49-F238E27FC236}">
                <a16:creationId xmlns:a16="http://schemas.microsoft.com/office/drawing/2014/main" id="{704B9FE9-6820-4C38-83FC-CB05F761DE3F}"/>
              </a:ext>
            </a:extLst>
          </p:cNvPr>
          <p:cNvSpPr>
            <a:spLocks noGrp="1"/>
          </p:cNvSpPr>
          <p:nvPr>
            <p:ph type="subTitle" idx="1"/>
          </p:nvPr>
        </p:nvSpPr>
        <p:spPr>
          <a:xfrm>
            <a:off x="680322" y="4394039"/>
            <a:ext cx="8144134" cy="1892461"/>
          </a:xfrm>
        </p:spPr>
        <p:txBody>
          <a:bodyPr>
            <a:noAutofit/>
          </a:bodyPr>
          <a:lstStyle/>
          <a:p>
            <a:r>
              <a:rPr lang="en-US" sz="4400" dirty="0"/>
              <a:t>Week 27 – Revelation 20</a:t>
            </a:r>
          </a:p>
          <a:p>
            <a:r>
              <a:rPr lang="en-US" sz="4400" dirty="0"/>
              <a:t>The </a:t>
            </a:r>
            <a:r>
              <a:rPr lang="en-US" sz="4400" dirty="0" err="1"/>
              <a:t>Millenial</a:t>
            </a:r>
            <a:r>
              <a:rPr lang="en-US" sz="4400" dirty="0"/>
              <a:t> Reign</a:t>
            </a:r>
          </a:p>
        </p:txBody>
      </p:sp>
    </p:spTree>
    <p:extLst>
      <p:ext uri="{BB962C8B-B14F-4D97-AF65-F5344CB8AC3E}">
        <p14:creationId xmlns:p14="http://schemas.microsoft.com/office/powerpoint/2010/main" val="28057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64C-A09C-49E9-BB17-FBD90F28AFFE}"/>
              </a:ext>
            </a:extLst>
          </p:cNvPr>
          <p:cNvSpPr>
            <a:spLocks noGrp="1"/>
          </p:cNvSpPr>
          <p:nvPr>
            <p:ph type="title"/>
          </p:nvPr>
        </p:nvSpPr>
        <p:spPr>
          <a:xfrm>
            <a:off x="680321" y="753228"/>
            <a:ext cx="10005096" cy="1080938"/>
          </a:xfrm>
        </p:spPr>
        <p:txBody>
          <a:bodyPr>
            <a:normAutofit/>
          </a:bodyPr>
          <a:lstStyle/>
          <a:p>
            <a:r>
              <a:rPr lang="en-US" dirty="0"/>
              <a:t>Revelation 19:19  Assembling for War</a:t>
            </a:r>
          </a:p>
        </p:txBody>
      </p:sp>
      <p:pic>
        <p:nvPicPr>
          <p:cNvPr id="4" name="Picture 3">
            <a:extLst>
              <a:ext uri="{FF2B5EF4-FFF2-40B4-BE49-F238E27FC236}">
                <a16:creationId xmlns:a16="http://schemas.microsoft.com/office/drawing/2014/main" id="{3FF4DEC7-EA9C-4216-8587-2382B18ADBD6}"/>
              </a:ext>
            </a:extLst>
          </p:cNvPr>
          <p:cNvPicPr>
            <a:picLocks noChangeAspect="1"/>
          </p:cNvPicPr>
          <p:nvPr/>
        </p:nvPicPr>
        <p:blipFill rotWithShape="1">
          <a:blip r:embed="rId3">
            <a:alphaModFix amt="50000"/>
          </a:blip>
          <a:srcRect t="3809" b="28571"/>
          <a:stretch/>
        </p:blipFill>
        <p:spPr>
          <a:xfrm>
            <a:off x="-30088" y="2841172"/>
            <a:ext cx="12491026" cy="4767942"/>
          </a:xfrm>
          <a:prstGeom prst="rect">
            <a:avLst/>
          </a:prstGeom>
        </p:spPr>
      </p:pic>
      <p:sp>
        <p:nvSpPr>
          <p:cNvPr id="3" name="Rectangle 2">
            <a:extLst>
              <a:ext uri="{FF2B5EF4-FFF2-40B4-BE49-F238E27FC236}">
                <a16:creationId xmlns:a16="http://schemas.microsoft.com/office/drawing/2014/main" id="{3B1F58D5-94AE-4B6C-A79E-3BA257A05473}"/>
              </a:ext>
            </a:extLst>
          </p:cNvPr>
          <p:cNvSpPr/>
          <p:nvPr/>
        </p:nvSpPr>
        <p:spPr>
          <a:xfrm>
            <a:off x="680321" y="2110463"/>
            <a:ext cx="10787779" cy="1421928"/>
          </a:xfrm>
          <a:prstGeom prst="rect">
            <a:avLst/>
          </a:prstGeom>
        </p:spPr>
        <p:txBody>
          <a:bodyPr wrap="square">
            <a:spAutoFit/>
          </a:bodyPr>
          <a:lstStyle/>
          <a:p>
            <a:pPr lvl="0">
              <a:lnSpc>
                <a:spcPct val="90000"/>
              </a:lnSpc>
              <a:spcBef>
                <a:spcPts val="1000"/>
              </a:spcBef>
              <a:defRPr/>
            </a:pPr>
            <a:r>
              <a:rPr lang="en-US" sz="3200" i="1" dirty="0">
                <a:solidFill>
                  <a:prstClr val="white"/>
                </a:solidFill>
              </a:rPr>
              <a:t>19 And I saw </a:t>
            </a:r>
            <a:r>
              <a:rPr lang="en-US" sz="3200" b="1" i="1" u="sng" dirty="0">
                <a:solidFill>
                  <a:prstClr val="white"/>
                </a:solidFill>
              </a:rPr>
              <a:t>the beast and the kings of the earth</a:t>
            </a:r>
            <a:r>
              <a:rPr lang="en-US" sz="3200" i="1" dirty="0">
                <a:solidFill>
                  <a:prstClr val="white"/>
                </a:solidFill>
              </a:rPr>
              <a:t> and their armies, </a:t>
            </a:r>
            <a:r>
              <a:rPr lang="en-US" sz="3200" b="1" i="1" u="sng" dirty="0">
                <a:solidFill>
                  <a:prstClr val="white"/>
                </a:solidFill>
              </a:rPr>
              <a:t>assembled to make war</a:t>
            </a:r>
            <a:r>
              <a:rPr lang="en-US" sz="3200" i="1" dirty="0">
                <a:solidFill>
                  <a:prstClr val="white"/>
                </a:solidFill>
              </a:rPr>
              <a:t> against Him who sat on the horse, and against His army.</a:t>
            </a:r>
            <a:endParaRPr lang="en-US" sz="3200" b="1" i="1" u="sng" dirty="0">
              <a:solidFill>
                <a:prstClr val="white"/>
              </a:solidFill>
            </a:endParaRPr>
          </a:p>
        </p:txBody>
      </p:sp>
    </p:spTree>
    <p:extLst>
      <p:ext uri="{BB962C8B-B14F-4D97-AF65-F5344CB8AC3E}">
        <p14:creationId xmlns:p14="http://schemas.microsoft.com/office/powerpoint/2010/main" val="265727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TM04033917[[fn=Berlin]]_novariants" id="{309C13C0-3BE0-4E8F-8916-1D5516B3B5DD}" vid="{18E1BE87-7240-45DF-8788-3CAEB7F17A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26157</TotalTime>
  <Words>4389</Words>
  <Application>Microsoft Office PowerPoint</Application>
  <PresentationFormat>Widescreen</PresentationFormat>
  <Paragraphs>229</Paragraphs>
  <Slides>28</Slides>
  <Notes>25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vt:lpstr>
      <vt:lpstr>Calibri</vt:lpstr>
      <vt:lpstr>Corbel</vt:lpstr>
      <vt:lpstr>system-ui</vt:lpstr>
      <vt:lpstr>Trebuchet MS</vt:lpstr>
      <vt:lpstr>Berlin</vt:lpstr>
      <vt:lpstr>PowerPoint Presentation</vt:lpstr>
      <vt:lpstr>Absence of Copyright</vt:lpstr>
      <vt:lpstr>PowerPoint Presentation</vt:lpstr>
      <vt:lpstr>PowerPoint Presentation</vt:lpstr>
      <vt:lpstr>Prayer and Announcements</vt:lpstr>
      <vt:lpstr>PowerPoint Presentation</vt:lpstr>
      <vt:lpstr>PowerPoint Presentation</vt:lpstr>
      <vt:lpstr>BEGIN HERE  December 9, 2020</vt:lpstr>
      <vt:lpstr>Revelation 19:19  Assembling for War</vt:lpstr>
      <vt:lpstr>Revelation 20:1-3  The Dragon Locked Up</vt:lpstr>
      <vt:lpstr>MILLENIAL VIEWS OF REVELATION</vt:lpstr>
      <vt:lpstr>DISCUSSION OF THE THREE (FOUR) VIEWS: </vt:lpstr>
      <vt:lpstr>Revelation 20:1-10 The Millenial Reign</vt:lpstr>
      <vt:lpstr>Revelation 20:1-10 The Millenial Reign</vt:lpstr>
      <vt:lpstr>Revelation 20:1-10 The Millenial Reign</vt:lpstr>
      <vt:lpstr>Revelation 20:1-10 The Millenial Reign</vt:lpstr>
      <vt:lpstr>MILLENIAL VIEWS OF REVELATION</vt:lpstr>
      <vt:lpstr>PowerPoint Presentation</vt:lpstr>
      <vt:lpstr>PowerPoint Presentation</vt:lpstr>
      <vt:lpstr>Revelation 20:1-10 The Millenial Reign</vt:lpstr>
      <vt:lpstr>Revelation 20:1-10 The Millenial Reign</vt:lpstr>
      <vt:lpstr>Revelation 20:1-10 The Millenial Reign</vt:lpstr>
      <vt:lpstr>Revelation 20:1-10 The Millenial Reign</vt:lpstr>
      <vt:lpstr>Revelation 20:11-15  The Great White Throne        Judgment</vt:lpstr>
      <vt:lpstr>Revelation 20:11-15  The Great White Throne        Judgment</vt:lpstr>
      <vt:lpstr>Revelation 20:11-15  The Great White Throne        Judgment</vt:lpstr>
      <vt:lpstr>Is your name written in the Lamb’s Book of Life?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 Fike</dc:creator>
  <cp:lastModifiedBy>Stan Fike</cp:lastModifiedBy>
  <cp:revision>583</cp:revision>
  <cp:lastPrinted>2020-12-09T18:01:39Z</cp:lastPrinted>
  <dcterms:created xsi:type="dcterms:W3CDTF">2020-05-12T01:25:54Z</dcterms:created>
  <dcterms:modified xsi:type="dcterms:W3CDTF">2020-12-10T02:50:33Z</dcterms:modified>
</cp:coreProperties>
</file>